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51" r:id="rId2"/>
    <p:sldId id="317" r:id="rId3"/>
    <p:sldId id="392" r:id="rId4"/>
    <p:sldId id="393" r:id="rId5"/>
    <p:sldId id="384" r:id="rId6"/>
    <p:sldId id="385" r:id="rId7"/>
    <p:sldId id="386" r:id="rId8"/>
    <p:sldId id="389" r:id="rId9"/>
    <p:sldId id="387" r:id="rId10"/>
    <p:sldId id="388" r:id="rId11"/>
    <p:sldId id="394" r:id="rId12"/>
    <p:sldId id="399" r:id="rId13"/>
    <p:sldId id="352" r:id="rId14"/>
    <p:sldId id="363" r:id="rId15"/>
    <p:sldId id="359" r:id="rId16"/>
    <p:sldId id="258" r:id="rId17"/>
    <p:sldId id="259" r:id="rId18"/>
    <p:sldId id="362" r:id="rId19"/>
    <p:sldId id="328" r:id="rId20"/>
    <p:sldId id="365" r:id="rId21"/>
    <p:sldId id="366" r:id="rId22"/>
    <p:sldId id="367" r:id="rId23"/>
    <p:sldId id="368" r:id="rId24"/>
    <p:sldId id="381" r:id="rId25"/>
    <p:sldId id="400" r:id="rId26"/>
    <p:sldId id="371" r:id="rId27"/>
    <p:sldId id="374" r:id="rId28"/>
    <p:sldId id="373" r:id="rId29"/>
    <p:sldId id="354" r:id="rId30"/>
    <p:sldId id="376" r:id="rId31"/>
    <p:sldId id="398" r:id="rId32"/>
    <p:sldId id="375" r:id="rId33"/>
    <p:sldId id="341" r:id="rId34"/>
    <p:sldId id="382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89261" autoAdjust="0"/>
  </p:normalViewPr>
  <p:slideViewPr>
    <p:cSldViewPr>
      <p:cViewPr varScale="1">
        <p:scale>
          <a:sx n="64" d="100"/>
          <a:sy n="64" d="100"/>
        </p:scale>
        <p:origin x="85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C46633-3E8B-47E4-8F3F-311C2F172702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7585F-7914-4523-9254-EF738CFC51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2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2E6C5D51-79F7-4C3D-A16F-BC2EEAA519A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64DC5E33-5209-4C9E-BAE5-E220EB46919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CCBE53D6-966A-4081-AC99-605006031C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078A1C-9520-4923-908E-BE5D930C8054}" type="slidenum">
              <a:rPr altLang="en-US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Location of the</a:t>
            </a:r>
            <a:r>
              <a:rPr lang="en-US" altLang="zh-CN" baseline="0" dirty="0"/>
              <a:t> 2 sites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234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Located at the same mountain</a:t>
            </a:r>
            <a:r>
              <a:rPr lang="en-US" altLang="zh-CN" baseline="0" dirty="0"/>
              <a:t> top area of about 1 km^2;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31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E46E3CCA-DB27-4ADD-BAFB-209135B98BEC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/>
              <a:t>View of Xinglong Site</a:t>
            </a:r>
            <a:endParaRPr lang="zh-CN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The IFS125M mobile</a:t>
            </a:r>
            <a:r>
              <a:rPr lang="en-US" altLang="zh-CN" baseline="0" dirty="0"/>
              <a:t> system was deployed in XL in 2014.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1974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Radiation Measurement Platform in </a:t>
            </a:r>
            <a:r>
              <a:rPr lang="en-US" altLang="zh-CN" dirty="0" err="1"/>
              <a:t>Xinglong</a:t>
            </a:r>
            <a:r>
              <a:rPr lang="en-US" altLang="zh-CN" dirty="0"/>
              <a:t> Station.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7585F-7914-4523-9254-EF738CFC512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106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>
            <a:extLst>
              <a:ext uri="{FF2B5EF4-FFF2-40B4-BE49-F238E27FC236}">
                <a16:creationId xmlns:a16="http://schemas.microsoft.com/office/drawing/2014/main" id="{FDF2B2BB-CA75-4BC5-820C-6B8E6D232C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>
            <a:extLst>
              <a:ext uri="{FF2B5EF4-FFF2-40B4-BE49-F238E27FC236}">
                <a16:creationId xmlns:a16="http://schemas.microsoft.com/office/drawing/2014/main" id="{10B28739-0555-4D57-B308-FE3F64C482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zh-CN" dirty="0"/>
              <a:t>同样，筛选出所有观测值满足</a:t>
            </a:r>
            <a:r>
              <a:rPr lang="en-US" altLang="zh-CN" dirty="0"/>
              <a:t>XCO</a:t>
            </a:r>
            <a:r>
              <a:rPr lang="en-US" altLang="zh-CN" baseline="-25000" dirty="0"/>
              <a:t>2</a:t>
            </a:r>
            <a:r>
              <a:rPr lang="zh-CN" altLang="zh-CN" dirty="0"/>
              <a:t>反演误差小于</a:t>
            </a:r>
            <a:r>
              <a:rPr lang="en-US" altLang="zh-CN" dirty="0"/>
              <a:t>0.6ppm</a:t>
            </a:r>
            <a:r>
              <a:rPr lang="zh-CN" altLang="zh-CN" dirty="0"/>
              <a:t>，</a:t>
            </a:r>
            <a:r>
              <a:rPr lang="en-US" altLang="zh-CN" dirty="0"/>
              <a:t>XCH</a:t>
            </a:r>
            <a:r>
              <a:rPr lang="en-US" altLang="zh-CN" baseline="-25000" dirty="0"/>
              <a:t>4</a:t>
            </a:r>
            <a:r>
              <a:rPr lang="zh-CN" altLang="zh-CN" dirty="0"/>
              <a:t>反演误差小于</a:t>
            </a:r>
            <a:r>
              <a:rPr lang="en-US" altLang="zh-CN" dirty="0"/>
              <a:t>3ppb</a:t>
            </a:r>
            <a:r>
              <a:rPr lang="zh-CN" altLang="zh-CN" dirty="0"/>
              <a:t>。</a:t>
            </a:r>
            <a:endParaRPr lang="en-US" altLang="zh-CN" b="1" dirty="0"/>
          </a:p>
          <a:p>
            <a:r>
              <a:rPr lang="en-US" altLang="zh-CN" dirty="0"/>
              <a:t>XCO</a:t>
            </a:r>
            <a:r>
              <a:rPr lang="en-US" altLang="zh-CN" baseline="-25000" dirty="0"/>
              <a:t>2</a:t>
            </a:r>
            <a:r>
              <a:rPr lang="zh-CN" altLang="zh-CN" dirty="0"/>
              <a:t>具有明显的季节性变化，冬季</a:t>
            </a:r>
            <a:r>
              <a:rPr lang="en-US" altLang="zh-CN" dirty="0"/>
              <a:t>XCO</a:t>
            </a:r>
            <a:r>
              <a:rPr lang="en-US" altLang="zh-CN" baseline="-25000" dirty="0"/>
              <a:t>2</a:t>
            </a:r>
            <a:r>
              <a:rPr lang="zh-CN" altLang="zh-CN" dirty="0"/>
              <a:t>浓度高于夏季的浓度（虽然仅有一天的有效观测），季节性振幅可以达到</a:t>
            </a:r>
            <a:r>
              <a:rPr lang="en-US" altLang="zh-CN" dirty="0"/>
              <a:t>8-10 ppm</a:t>
            </a:r>
            <a:r>
              <a:rPr lang="zh-CN" altLang="zh-CN" dirty="0"/>
              <a:t>。</a:t>
            </a:r>
            <a:r>
              <a:rPr lang="en-US" altLang="zh-CN" dirty="0"/>
              <a:t>XCO</a:t>
            </a:r>
            <a:r>
              <a:rPr lang="en-US" altLang="zh-CN" baseline="-25000" dirty="0"/>
              <a:t>2</a:t>
            </a:r>
            <a:r>
              <a:rPr lang="zh-CN" altLang="zh-CN" dirty="0"/>
              <a:t>的季节性变化特征可以合理解释：夏天植被的光合作用吸收了许多二氧化碳，导致浓度降低，而冬天植物的呼吸作用起主导，二氧化碳的浓度较高。</a:t>
            </a:r>
          </a:p>
          <a:p>
            <a:r>
              <a:rPr lang="en-US" altLang="zh-CN" dirty="0"/>
              <a:t>XCH</a:t>
            </a:r>
            <a:r>
              <a:rPr lang="en-US" altLang="zh-CN" baseline="-25000" dirty="0"/>
              <a:t>4</a:t>
            </a:r>
            <a:r>
              <a:rPr lang="zh-CN" altLang="zh-CN" dirty="0"/>
              <a:t>浓度在</a:t>
            </a:r>
            <a:r>
              <a:rPr lang="en-US" altLang="zh-CN" dirty="0"/>
              <a:t>4</a:t>
            </a:r>
            <a:r>
              <a:rPr lang="zh-CN" altLang="zh-CN" dirty="0"/>
              <a:t>月份达到极大之后迅速下降，在</a:t>
            </a:r>
            <a:r>
              <a:rPr lang="en-US" altLang="zh-CN" dirty="0"/>
              <a:t>8</a:t>
            </a:r>
            <a:r>
              <a:rPr lang="zh-CN" altLang="zh-CN" dirty="0"/>
              <a:t>月份至</a:t>
            </a:r>
            <a:r>
              <a:rPr lang="en-US" altLang="zh-CN" dirty="0"/>
              <a:t>12</a:t>
            </a:r>
            <a:r>
              <a:rPr lang="zh-CN" altLang="zh-CN" dirty="0"/>
              <a:t>月份浓度几乎不变。对比</a:t>
            </a:r>
            <a:r>
              <a:rPr lang="en-US" altLang="zh-CN" dirty="0"/>
              <a:t>2016</a:t>
            </a:r>
            <a:r>
              <a:rPr lang="zh-CN" altLang="zh-CN" dirty="0"/>
              <a:t>年的</a:t>
            </a:r>
            <a:r>
              <a:rPr lang="en-US" altLang="zh-CN" dirty="0"/>
              <a:t>1</a:t>
            </a:r>
            <a:r>
              <a:rPr lang="zh-CN" altLang="zh-CN" dirty="0"/>
              <a:t>月份</a:t>
            </a:r>
            <a:r>
              <a:rPr lang="en-US" altLang="zh-CN" dirty="0"/>
              <a:t>XCH</a:t>
            </a:r>
            <a:r>
              <a:rPr lang="en-US" altLang="zh-CN" baseline="-25000" dirty="0"/>
              <a:t>4</a:t>
            </a:r>
            <a:r>
              <a:rPr lang="zh-CN" altLang="zh-CN" dirty="0"/>
              <a:t>观测值和</a:t>
            </a:r>
            <a:r>
              <a:rPr lang="en-US" altLang="zh-CN" dirty="0"/>
              <a:t>2015</a:t>
            </a:r>
            <a:r>
              <a:rPr lang="zh-CN" altLang="zh-CN" dirty="0"/>
              <a:t>年</a:t>
            </a:r>
            <a:r>
              <a:rPr lang="en-US" altLang="zh-CN" dirty="0"/>
              <a:t>1</a:t>
            </a:r>
            <a:r>
              <a:rPr lang="zh-CN" altLang="zh-CN" dirty="0"/>
              <a:t>月的观测值，发现</a:t>
            </a:r>
            <a:r>
              <a:rPr lang="en-US" altLang="zh-CN" dirty="0"/>
              <a:t>XCH</a:t>
            </a:r>
            <a:r>
              <a:rPr lang="en-US" altLang="zh-CN" baseline="-25000" dirty="0"/>
              <a:t>4</a:t>
            </a:r>
            <a:r>
              <a:rPr lang="zh-CN" altLang="zh-CN" dirty="0"/>
              <a:t>在</a:t>
            </a:r>
            <a:r>
              <a:rPr lang="en-US" altLang="zh-CN" dirty="0"/>
              <a:t>2015</a:t>
            </a:r>
            <a:r>
              <a:rPr lang="zh-CN" altLang="zh-CN" dirty="0"/>
              <a:t>年一年内兴隆地区</a:t>
            </a:r>
            <a:r>
              <a:rPr lang="en-US" altLang="zh-CN" dirty="0"/>
              <a:t>XCH</a:t>
            </a:r>
            <a:r>
              <a:rPr lang="en-US" altLang="zh-CN" baseline="-25000" dirty="0"/>
              <a:t>4</a:t>
            </a:r>
            <a:r>
              <a:rPr lang="zh-CN" altLang="zh-CN" dirty="0"/>
              <a:t>浓度增长了约</a:t>
            </a:r>
            <a:r>
              <a:rPr lang="en-US" altLang="zh-CN" dirty="0"/>
              <a:t>15-20 ppb</a:t>
            </a:r>
            <a:r>
              <a:rPr lang="zh-CN" altLang="zh-CN" dirty="0"/>
              <a:t>， 该数值要明显大于国际上其它站点的数值（～</a:t>
            </a:r>
            <a:r>
              <a:rPr lang="en-US" altLang="zh-CN" dirty="0"/>
              <a:t>8 ppb</a:t>
            </a:r>
            <a:r>
              <a:rPr lang="zh-CN" altLang="zh-CN" dirty="0"/>
              <a:t>）。</a:t>
            </a:r>
            <a:endParaRPr lang="zh-CN" altLang="en-US" dirty="0"/>
          </a:p>
        </p:txBody>
      </p:sp>
      <p:sp>
        <p:nvSpPr>
          <p:cNvPr id="32772" name="灯片编号占位符 3">
            <a:extLst>
              <a:ext uri="{FF2B5EF4-FFF2-40B4-BE49-F238E27FC236}">
                <a16:creationId xmlns:a16="http://schemas.microsoft.com/office/drawing/2014/main" id="{EE6A481E-7164-42D0-9D4F-548955FC92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E1ECBA2-B67C-4CAB-B447-BA4FA72B76A0}" type="slidenum">
              <a:rPr altLang="zh-CN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dirty="0"/>
              <a:t>After 5 years of hard work, the TANSAT was launched in 22 December 2016 in North-west China. Conventional operation started on 11 February 2017.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7585F-7914-4523-9254-EF738CFC51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04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3 observation modes: Nadir,</a:t>
            </a:r>
            <a:r>
              <a:rPr lang="en-US" altLang="zh-CN" baseline="0" dirty="0"/>
              <a:t> Target, Sun-glint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68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2E6C5D51-79F7-4C3D-A16F-BC2EEAA519A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64DC5E33-5209-4C9E-BAE5-E220EB46919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CCBE53D6-966A-4081-AC99-605006031C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078A1C-9520-4923-908E-BE5D930C8054}" type="slidenum">
              <a:rPr altLang="en-US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946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Location of the</a:t>
            </a:r>
            <a:r>
              <a:rPr lang="en-US" altLang="zh-CN" baseline="0" dirty="0"/>
              <a:t> 2 sites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14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MaxDOAS</a:t>
            </a:r>
            <a:r>
              <a:rPr lang="en-US" altLang="zh-CN" dirty="0"/>
              <a:t> </a:t>
            </a:r>
            <a:r>
              <a:rPr lang="zh-CN" altLang="en-US" dirty="0"/>
              <a:t>于</a:t>
            </a:r>
            <a:r>
              <a:rPr lang="en-US" altLang="zh-CN" dirty="0"/>
              <a:t>2007</a:t>
            </a:r>
            <a:r>
              <a:rPr lang="zh-CN" altLang="en-US" dirty="0"/>
              <a:t>年安装在北京，大气所</a:t>
            </a:r>
            <a:r>
              <a:rPr lang="en-US" altLang="zh-CN" dirty="0"/>
              <a:t>12</a:t>
            </a:r>
            <a:r>
              <a:rPr lang="zh-CN" altLang="en-US" dirty="0"/>
              <a:t>楼楼顶</a:t>
            </a:r>
            <a:r>
              <a:rPr lang="en-US" altLang="zh-CN" baseline="0" dirty="0"/>
              <a:t>,</a:t>
            </a:r>
            <a:r>
              <a:rPr lang="zh-CN" altLang="en-US" baseline="0" dirty="0"/>
              <a:t>一年之后，运至香河并安装，现已在香河稳定运行超过</a:t>
            </a:r>
            <a:r>
              <a:rPr lang="en-US" altLang="zh-CN" baseline="0" dirty="0"/>
              <a:t>10</a:t>
            </a:r>
            <a:r>
              <a:rPr lang="zh-CN" altLang="en-US" baseline="0" dirty="0"/>
              <a:t>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737FA-323A-4DF8-BFC5-89DC305B78B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07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7585F-7914-4523-9254-EF738CFC51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034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latin typeface="Arial" pitchFamily="34" charset="0"/>
              </a:rPr>
              <a:t>主要观测设备进行日常观测，规范获取观测数据</a:t>
            </a:r>
            <a:endParaRPr lang="en-US" altLang="zh-CN" dirty="0">
              <a:latin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DE0836"/>
                </a:solidFill>
                <a:latin typeface="黑体" pitchFamily="49" charset="-122"/>
                <a:ea typeface="黑体" pitchFamily="49" charset="-122"/>
              </a:rPr>
              <a:t>香河站气溶胶</a:t>
            </a:r>
            <a:r>
              <a:rPr lang="en-US" altLang="zh-CN" dirty="0">
                <a:solidFill>
                  <a:srgbClr val="DE0836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dirty="0">
                <a:solidFill>
                  <a:srgbClr val="DE0836"/>
                </a:solidFill>
                <a:latin typeface="黑体" pitchFamily="49" charset="-122"/>
                <a:ea typeface="黑体" pitchFamily="49" charset="-122"/>
              </a:rPr>
              <a:t>辐射</a:t>
            </a:r>
            <a:r>
              <a:rPr lang="en-US" altLang="zh-CN" dirty="0">
                <a:solidFill>
                  <a:srgbClr val="DE0836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dirty="0">
                <a:solidFill>
                  <a:srgbClr val="DE0836"/>
                </a:solidFill>
                <a:latin typeface="黑体" pitchFamily="49" charset="-122"/>
                <a:ea typeface="黑体" pitchFamily="49" charset="-122"/>
              </a:rPr>
              <a:t>云观测系统。</a:t>
            </a:r>
            <a:r>
              <a:rPr lang="en-US" altLang="zh-CN" dirty="0">
                <a:solidFill>
                  <a:srgbClr val="FFFF99"/>
                </a:solidFill>
                <a:latin typeface="Arial" pitchFamily="34" charset="0"/>
              </a:rPr>
              <a:t>CE-318</a:t>
            </a:r>
            <a:r>
              <a:rPr lang="zh-CN" altLang="en-US" dirty="0">
                <a:solidFill>
                  <a:srgbClr val="FFFF99"/>
                </a:solidFill>
                <a:latin typeface="Arial" pitchFamily="34" charset="0"/>
              </a:rPr>
              <a:t>太阳光度计、全天空成像仪、</a:t>
            </a:r>
            <a:r>
              <a:rPr lang="en-US" altLang="zh-CN" dirty="0">
                <a:solidFill>
                  <a:srgbClr val="FFFF99"/>
                </a:solidFill>
                <a:latin typeface="Arial" pitchFamily="34" charset="0"/>
              </a:rPr>
              <a:t>MFRSR</a:t>
            </a:r>
            <a:r>
              <a:rPr lang="zh-CN" altLang="en-US" dirty="0">
                <a:solidFill>
                  <a:srgbClr val="FFFF99"/>
                </a:solidFill>
                <a:latin typeface="Arial" pitchFamily="34" charset="0"/>
              </a:rPr>
              <a:t>、总辐射、直射辐射、散射辐射、长波辐射等观测仪器。</a:t>
            </a:r>
            <a:endParaRPr lang="en-US" altLang="zh-CN" dirty="0">
              <a:solidFill>
                <a:srgbClr val="FFFF99"/>
              </a:solidFill>
              <a:latin typeface="Arial" pitchFamily="34" charset="0"/>
            </a:endParaRPr>
          </a:p>
          <a:p>
            <a:pPr>
              <a:spcBef>
                <a:spcPct val="0"/>
              </a:spcBef>
            </a:pPr>
            <a:endParaRPr lang="zh-CN" altLang="en-US" dirty="0">
              <a:solidFill>
                <a:srgbClr val="FFFF99"/>
              </a:solidFill>
              <a:latin typeface="Arial" pitchFamily="34" charset="0"/>
            </a:endParaRPr>
          </a:p>
          <a:p>
            <a:pPr>
              <a:spcBef>
                <a:spcPct val="0"/>
              </a:spcBef>
            </a:pPr>
            <a:endParaRPr lang="zh-CN" altLang="en-US" dirty="0">
              <a:solidFill>
                <a:srgbClr val="FFFF99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id="{2E6C5D51-79F7-4C3D-A16F-BC2EEAA519A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id="{64DC5E33-5209-4C9E-BAE5-E220EB46919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id="{CCBE53D6-966A-4081-AC99-605006031C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078A1C-9520-4923-908E-BE5D930C8054}" type="slidenum">
              <a:rPr altLang="en-US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169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75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16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254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23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81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03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98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42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9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44479-63F1-4D85-AD68-F8F1514773C8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8391B-740C-4894-975B-4968E418BB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68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5A564E1-7315-4B6F-891E-7C06B26BBEF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028701"/>
            <a:ext cx="9144000" cy="1968252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Progresses in Infrastructure for Validation of Satellite Products over Northern China</a:t>
            </a:r>
            <a:endParaRPr lang="zh-CN" altLang="zh-CN" sz="3600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E56E136F-F6EC-451A-B2D4-36E41C3BF0E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67544" y="3236913"/>
            <a:ext cx="8676456" cy="3216275"/>
          </a:xfrm>
        </p:spPr>
        <p:txBody>
          <a:bodyPr/>
          <a:lstStyle/>
          <a:p>
            <a:pPr>
              <a:defRPr/>
            </a:pP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P. Wang</a:t>
            </a:r>
            <a:r>
              <a:rPr lang="en-US" altLang="zh-CN" sz="2200" baseline="300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1,2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T. Wang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1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M. Duan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1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M. Zhou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1,2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Y. Yang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2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G. Wang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1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</a:p>
          <a:p>
            <a:pPr>
              <a:defRPr/>
            </a:pP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M. Duan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1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M. Van Roozendael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3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M. de </a:t>
            </a:r>
            <a:r>
              <a:rPr lang="en-US" altLang="zh-CN" sz="2200" dirty="0" err="1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Mazière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200" baseline="30000" dirty="0">
                <a:solidFill>
                  <a:srgbClr val="002060"/>
                </a:solidFill>
                <a:ea typeface="Arial Unicode MS" pitchFamily="34" charset="-122"/>
              </a:rPr>
              <a:t>3</a:t>
            </a:r>
          </a:p>
          <a:p>
            <a:pPr>
              <a:defRPr/>
            </a:pPr>
            <a:endParaRPr lang="en-US" altLang="zh-CN" sz="2200" baseline="30000" dirty="0">
              <a:solidFill>
                <a:srgbClr val="002060"/>
              </a:solidFill>
              <a:ea typeface="Arial Unicode MS" pitchFamily="34" charset="-122"/>
            </a:endParaRPr>
          </a:p>
          <a:p>
            <a:pPr algn="l">
              <a:defRPr/>
            </a:pP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1, Institute of Atmospheric Physics, CAS, Beijing, China</a:t>
            </a:r>
          </a:p>
          <a:p>
            <a:pPr algn="l">
              <a:defRPr/>
            </a:pP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2, University of Chinese Academy of Sciences, Beijing, China</a:t>
            </a:r>
          </a:p>
          <a:p>
            <a:pPr algn="l">
              <a:defRPr/>
            </a:pP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3, Belgium Institute for Space </a:t>
            </a:r>
            <a:r>
              <a:rPr lang="en-US" altLang="zh-CN" sz="2200" dirty="0" err="1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Aeronomy</a:t>
            </a:r>
            <a:r>
              <a:rPr lang="en-US" altLang="zh-CN" sz="2200" dirty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Brussels, Belgium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28F9DB09-D451-4846-96D6-30A36BB53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iaplogo(C)">
            <a:extLst>
              <a:ext uri="{FF2B5EF4-FFF2-40B4-BE49-F238E27FC236}">
                <a16:creationId xmlns:a16="http://schemas.microsoft.com/office/drawing/2014/main" id="{C6F60C99-6A5C-4F0B-A5B6-141979E55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9334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165304"/>
            <a:ext cx="65690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083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XCO</a:t>
            </a:r>
            <a:r>
              <a:rPr lang="en-US" altLang="zh-CN" baseline="-25000" dirty="0">
                <a:solidFill>
                  <a:srgbClr val="FF0000"/>
                </a:solidFill>
              </a:rPr>
              <a:t>2</a:t>
            </a:r>
            <a:r>
              <a:rPr lang="en-US" altLang="zh-CN" dirty="0">
                <a:solidFill>
                  <a:srgbClr val="FF0000"/>
                </a:solidFill>
              </a:rPr>
              <a:t> Retrieval from Chinese </a:t>
            </a:r>
            <a:r>
              <a:rPr lang="en-US" altLang="zh-CN" dirty="0" err="1">
                <a:solidFill>
                  <a:srgbClr val="FF0000"/>
                </a:solidFill>
              </a:rPr>
              <a:t>TanSat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1419225"/>
            <a:ext cx="7842250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61248"/>
            <a:ext cx="8237537" cy="61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047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Status of </a:t>
            </a:r>
            <a:r>
              <a:rPr lang="en-US" altLang="zh-CN" dirty="0" err="1">
                <a:solidFill>
                  <a:srgbClr val="FF0000"/>
                </a:solidFill>
              </a:rPr>
              <a:t>TanSat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L1</a:t>
            </a:r>
            <a:r>
              <a:rPr lang="zh-CN" altLang="en-US" dirty="0"/>
              <a:t> </a:t>
            </a:r>
            <a:r>
              <a:rPr lang="en-US" altLang="zh-CN" dirty="0"/>
              <a:t>data</a:t>
            </a:r>
            <a:r>
              <a:rPr lang="zh-CN" altLang="en-US" dirty="0"/>
              <a:t> </a:t>
            </a:r>
            <a:r>
              <a:rPr lang="en-US" altLang="zh-CN" dirty="0"/>
              <a:t>has</a:t>
            </a:r>
            <a:r>
              <a:rPr lang="zh-CN" altLang="en-US" dirty="0"/>
              <a:t> </a:t>
            </a:r>
            <a:r>
              <a:rPr lang="en-US" altLang="zh-CN" dirty="0"/>
              <a:t>been</a:t>
            </a:r>
            <a:r>
              <a:rPr lang="zh-CN" altLang="en-US" dirty="0"/>
              <a:t> </a:t>
            </a:r>
            <a:r>
              <a:rPr lang="en-US" altLang="zh-CN" dirty="0"/>
              <a:t>released</a:t>
            </a:r>
          </a:p>
          <a:p>
            <a:r>
              <a:rPr lang="en-US" altLang="zh-CN" dirty="0"/>
              <a:t>Ground validation is urgently expected.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648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14F9815-2673-4B8D-8EFC-F62C172B3F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</a:rPr>
              <a:t>Outline</a:t>
            </a:r>
            <a:endParaRPr lang="en-GB" altLang="zh-CN" dirty="0">
              <a:solidFill>
                <a:srgbClr val="FF000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560DD68-2D03-4C07-BCE7-7777AF9CEB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7664" y="1600200"/>
            <a:ext cx="7566174" cy="4525963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Background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IFS125HR in Xianghe, China 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IF125M in Xinglong, China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Future plan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C7DF0269-8341-49B9-A222-F12652FAF075}"/>
              </a:ext>
            </a:extLst>
          </p:cNvPr>
          <p:cNvSpPr/>
          <p:nvPr/>
        </p:nvSpPr>
        <p:spPr>
          <a:xfrm>
            <a:off x="755576" y="2852936"/>
            <a:ext cx="567372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62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FTS (IFS125) Site Distribution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443913" cy="598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五角星 4"/>
          <p:cNvSpPr/>
          <p:nvPr/>
        </p:nvSpPr>
        <p:spPr>
          <a:xfrm>
            <a:off x="6300192" y="2780928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角星 6"/>
          <p:cNvSpPr/>
          <p:nvPr/>
        </p:nvSpPr>
        <p:spPr>
          <a:xfrm>
            <a:off x="6444208" y="2636912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6444208" y="2852936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6012160" y="5013176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6156176" y="5085184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/>
        </p:nvSpPr>
        <p:spPr>
          <a:xfrm>
            <a:off x="6372200" y="4005064"/>
            <a:ext cx="216024" cy="14401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09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1" t="17999" r="11250" b="17999"/>
          <a:stretch>
            <a:fillRect/>
          </a:stretch>
        </p:blipFill>
        <p:spPr bwMode="auto">
          <a:xfrm>
            <a:off x="2" y="0"/>
            <a:ext cx="9313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>
                <a:solidFill>
                  <a:srgbClr val="FF0000"/>
                </a:solidFill>
              </a:rPr>
              <a:t>Beijing, Xianghe, and Xinglong Stations</a:t>
            </a:r>
          </a:p>
        </p:txBody>
      </p:sp>
      <p:sp>
        <p:nvSpPr>
          <p:cNvPr id="4100" name="Oval 5"/>
          <p:cNvSpPr>
            <a:spLocks noChangeArrowheads="1"/>
          </p:cNvSpPr>
          <p:nvPr/>
        </p:nvSpPr>
        <p:spPr bwMode="auto">
          <a:xfrm>
            <a:off x="7380288" y="2060577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7451726" y="1557340"/>
            <a:ext cx="13131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 dirty="0">
                <a:solidFill>
                  <a:srgbClr val="003399"/>
                </a:solidFill>
              </a:rPr>
              <a:t>兴隆站 </a:t>
            </a:r>
            <a:r>
              <a:rPr lang="en-US" altLang="zh-CN" sz="1200" b="1" dirty="0">
                <a:solidFill>
                  <a:srgbClr val="FF0000"/>
                </a:solidFill>
              </a:rPr>
              <a:t>IFS125M</a:t>
            </a:r>
            <a:endParaRPr lang="zh-CN" altLang="en-US" sz="1200" b="1" dirty="0">
              <a:solidFill>
                <a:srgbClr val="FF0000"/>
              </a:solidFill>
            </a:endParaRPr>
          </a:p>
          <a:p>
            <a:r>
              <a:rPr lang="en-US" altLang="zh-CN" sz="1000" dirty="0">
                <a:solidFill>
                  <a:srgbClr val="003399"/>
                </a:solidFill>
              </a:rPr>
              <a:t>Xinglong St</a:t>
            </a:r>
            <a:r>
              <a:rPr lang="en-US" altLang="zh-CN" sz="1200" b="1" dirty="0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15370" name="AutoShape 10"/>
          <p:cNvSpPr>
            <a:spLocks noChangeArrowheads="1"/>
          </p:cNvSpPr>
          <p:nvPr/>
        </p:nvSpPr>
        <p:spPr bwMode="auto">
          <a:xfrm>
            <a:off x="3779838" y="4221163"/>
            <a:ext cx="215900" cy="1444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03" name="Oval 12"/>
          <p:cNvSpPr>
            <a:spLocks noChangeArrowheads="1"/>
          </p:cNvSpPr>
          <p:nvPr/>
        </p:nvSpPr>
        <p:spPr bwMode="auto">
          <a:xfrm>
            <a:off x="5580063" y="5157789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4" name="Text Box 15"/>
          <p:cNvSpPr txBox="1">
            <a:spLocks noChangeArrowheads="1"/>
          </p:cNvSpPr>
          <p:nvPr/>
        </p:nvSpPr>
        <p:spPr bwMode="auto">
          <a:xfrm>
            <a:off x="5580063" y="5445126"/>
            <a:ext cx="14061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 dirty="0">
                <a:solidFill>
                  <a:srgbClr val="003399"/>
                </a:solidFill>
              </a:rPr>
              <a:t>香河站 </a:t>
            </a:r>
            <a:r>
              <a:rPr lang="en-US" altLang="zh-CN" sz="1200" b="1" dirty="0">
                <a:solidFill>
                  <a:srgbClr val="FF0000"/>
                </a:solidFill>
              </a:rPr>
              <a:t>IFS125HR</a:t>
            </a:r>
            <a:endParaRPr lang="zh-CN" altLang="en-US" sz="1200" b="1" dirty="0">
              <a:solidFill>
                <a:srgbClr val="FF0000"/>
              </a:solidFill>
            </a:endParaRPr>
          </a:p>
          <a:p>
            <a:r>
              <a:rPr lang="en-US" altLang="zh-CN" sz="1000" dirty="0" err="1">
                <a:solidFill>
                  <a:srgbClr val="003399"/>
                </a:solidFill>
              </a:rPr>
              <a:t>Xianghe</a:t>
            </a:r>
            <a:r>
              <a:rPr lang="en-US" altLang="zh-CN" sz="1000" dirty="0">
                <a:solidFill>
                  <a:srgbClr val="003399"/>
                </a:solidFill>
              </a:rPr>
              <a:t> St</a:t>
            </a:r>
            <a:r>
              <a:rPr lang="en-US" altLang="zh-CN" sz="1200" b="1" dirty="0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4105" name="Freeform 17"/>
          <p:cNvSpPr>
            <a:spLocks/>
          </p:cNvSpPr>
          <p:nvPr/>
        </p:nvSpPr>
        <p:spPr bwMode="auto">
          <a:xfrm>
            <a:off x="3995740" y="2036763"/>
            <a:ext cx="3455987" cy="2112963"/>
          </a:xfrm>
          <a:custGeom>
            <a:avLst/>
            <a:gdLst>
              <a:gd name="T0" fmla="*/ 0 w 2177"/>
              <a:gd name="T1" fmla="*/ 2112962 h 1331"/>
              <a:gd name="T2" fmla="*/ 71437 w 2177"/>
              <a:gd name="T3" fmla="*/ 1968500 h 1331"/>
              <a:gd name="T4" fmla="*/ 71437 w 2177"/>
              <a:gd name="T5" fmla="*/ 1897062 h 1331"/>
              <a:gd name="T6" fmla="*/ 144462 w 2177"/>
              <a:gd name="T7" fmla="*/ 1824037 h 1331"/>
              <a:gd name="T8" fmla="*/ 144462 w 2177"/>
              <a:gd name="T9" fmla="*/ 1679575 h 1331"/>
              <a:gd name="T10" fmla="*/ 144462 w 2177"/>
              <a:gd name="T11" fmla="*/ 1536700 h 1331"/>
              <a:gd name="T12" fmla="*/ 144462 w 2177"/>
              <a:gd name="T13" fmla="*/ 1320800 h 1331"/>
              <a:gd name="T14" fmla="*/ 144462 w 2177"/>
              <a:gd name="T15" fmla="*/ 1104900 h 1331"/>
              <a:gd name="T16" fmla="*/ 360362 w 2177"/>
              <a:gd name="T17" fmla="*/ 815975 h 1331"/>
              <a:gd name="T18" fmla="*/ 431800 w 2177"/>
              <a:gd name="T19" fmla="*/ 744537 h 1331"/>
              <a:gd name="T20" fmla="*/ 647700 w 2177"/>
              <a:gd name="T21" fmla="*/ 744537 h 1331"/>
              <a:gd name="T22" fmla="*/ 863600 w 2177"/>
              <a:gd name="T23" fmla="*/ 671512 h 1331"/>
              <a:gd name="T24" fmla="*/ 936625 w 2177"/>
              <a:gd name="T25" fmla="*/ 671512 h 1331"/>
              <a:gd name="T26" fmla="*/ 936625 w 2177"/>
              <a:gd name="T27" fmla="*/ 600075 h 1331"/>
              <a:gd name="T28" fmla="*/ 1081087 w 2177"/>
              <a:gd name="T29" fmla="*/ 455612 h 1331"/>
              <a:gd name="T30" fmla="*/ 1223962 w 2177"/>
              <a:gd name="T31" fmla="*/ 384175 h 1331"/>
              <a:gd name="T32" fmla="*/ 1368425 w 2177"/>
              <a:gd name="T33" fmla="*/ 239712 h 1331"/>
              <a:gd name="T34" fmla="*/ 1439862 w 2177"/>
              <a:gd name="T35" fmla="*/ 168275 h 1331"/>
              <a:gd name="T36" fmla="*/ 1512887 w 2177"/>
              <a:gd name="T37" fmla="*/ 96837 h 1331"/>
              <a:gd name="T38" fmla="*/ 1584325 w 2177"/>
              <a:gd name="T39" fmla="*/ 96837 h 1331"/>
              <a:gd name="T40" fmla="*/ 1728787 w 2177"/>
              <a:gd name="T41" fmla="*/ 96837 h 1331"/>
              <a:gd name="T42" fmla="*/ 1800225 w 2177"/>
              <a:gd name="T43" fmla="*/ 96837 h 1331"/>
              <a:gd name="T44" fmla="*/ 1871662 w 2177"/>
              <a:gd name="T45" fmla="*/ 168275 h 1331"/>
              <a:gd name="T46" fmla="*/ 2016125 w 2177"/>
              <a:gd name="T47" fmla="*/ 168275 h 1331"/>
              <a:gd name="T48" fmla="*/ 2089150 w 2177"/>
              <a:gd name="T49" fmla="*/ 23812 h 1331"/>
              <a:gd name="T50" fmla="*/ 2232025 w 2177"/>
              <a:gd name="T51" fmla="*/ 23812 h 1331"/>
              <a:gd name="T52" fmla="*/ 2305050 w 2177"/>
              <a:gd name="T53" fmla="*/ 23812 h 1331"/>
              <a:gd name="T54" fmla="*/ 2447925 w 2177"/>
              <a:gd name="T55" fmla="*/ 23812 h 1331"/>
              <a:gd name="T56" fmla="*/ 2663825 w 2177"/>
              <a:gd name="T57" fmla="*/ 23812 h 1331"/>
              <a:gd name="T58" fmla="*/ 2736850 w 2177"/>
              <a:gd name="T59" fmla="*/ 96837 h 1331"/>
              <a:gd name="T60" fmla="*/ 2881312 w 2177"/>
              <a:gd name="T61" fmla="*/ 96837 h 1331"/>
              <a:gd name="T62" fmla="*/ 3097212 w 2177"/>
              <a:gd name="T63" fmla="*/ 96837 h 1331"/>
              <a:gd name="T64" fmla="*/ 3168650 w 2177"/>
              <a:gd name="T65" fmla="*/ 96837 h 1331"/>
              <a:gd name="T66" fmla="*/ 3240087 w 2177"/>
              <a:gd name="T67" fmla="*/ 96837 h 1331"/>
              <a:gd name="T68" fmla="*/ 3384550 w 2177"/>
              <a:gd name="T69" fmla="*/ 96837 h 1331"/>
              <a:gd name="T70" fmla="*/ 3455987 w 2177"/>
              <a:gd name="T71" fmla="*/ 168275 h 1331"/>
              <a:gd name="T72" fmla="*/ 3384550 w 2177"/>
              <a:gd name="T73" fmla="*/ 96837 h 133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77" h="1331">
                <a:moveTo>
                  <a:pt x="0" y="1331"/>
                </a:moveTo>
                <a:cubicBezTo>
                  <a:pt x="19" y="1297"/>
                  <a:pt x="38" y="1263"/>
                  <a:pt x="45" y="1240"/>
                </a:cubicBezTo>
                <a:cubicBezTo>
                  <a:pt x="52" y="1217"/>
                  <a:pt x="37" y="1210"/>
                  <a:pt x="45" y="1195"/>
                </a:cubicBezTo>
                <a:cubicBezTo>
                  <a:pt x="53" y="1180"/>
                  <a:pt x="83" y="1172"/>
                  <a:pt x="91" y="1149"/>
                </a:cubicBezTo>
                <a:cubicBezTo>
                  <a:pt x="99" y="1126"/>
                  <a:pt x="91" y="1088"/>
                  <a:pt x="91" y="1058"/>
                </a:cubicBezTo>
                <a:cubicBezTo>
                  <a:pt x="91" y="1028"/>
                  <a:pt x="91" y="1006"/>
                  <a:pt x="91" y="968"/>
                </a:cubicBezTo>
                <a:cubicBezTo>
                  <a:pt x="91" y="930"/>
                  <a:pt x="91" y="877"/>
                  <a:pt x="91" y="832"/>
                </a:cubicBezTo>
                <a:cubicBezTo>
                  <a:pt x="91" y="787"/>
                  <a:pt x="68" y="749"/>
                  <a:pt x="91" y="696"/>
                </a:cubicBezTo>
                <a:cubicBezTo>
                  <a:pt x="114" y="643"/>
                  <a:pt x="197" y="552"/>
                  <a:pt x="227" y="514"/>
                </a:cubicBezTo>
                <a:cubicBezTo>
                  <a:pt x="257" y="476"/>
                  <a:pt x="242" y="476"/>
                  <a:pt x="272" y="469"/>
                </a:cubicBezTo>
                <a:cubicBezTo>
                  <a:pt x="302" y="462"/>
                  <a:pt x="363" y="477"/>
                  <a:pt x="408" y="469"/>
                </a:cubicBezTo>
                <a:cubicBezTo>
                  <a:pt x="453" y="461"/>
                  <a:pt x="514" y="431"/>
                  <a:pt x="544" y="423"/>
                </a:cubicBezTo>
                <a:cubicBezTo>
                  <a:pt x="574" y="415"/>
                  <a:pt x="582" y="430"/>
                  <a:pt x="590" y="423"/>
                </a:cubicBezTo>
                <a:cubicBezTo>
                  <a:pt x="598" y="416"/>
                  <a:pt x="575" y="401"/>
                  <a:pt x="590" y="378"/>
                </a:cubicBezTo>
                <a:cubicBezTo>
                  <a:pt x="605" y="355"/>
                  <a:pt x="651" y="310"/>
                  <a:pt x="681" y="287"/>
                </a:cubicBezTo>
                <a:cubicBezTo>
                  <a:pt x="711" y="264"/>
                  <a:pt x="741" y="265"/>
                  <a:pt x="771" y="242"/>
                </a:cubicBezTo>
                <a:cubicBezTo>
                  <a:pt x="801" y="219"/>
                  <a:pt x="839" y="174"/>
                  <a:pt x="862" y="151"/>
                </a:cubicBezTo>
                <a:cubicBezTo>
                  <a:pt x="885" y="128"/>
                  <a:pt x="892" y="121"/>
                  <a:pt x="907" y="106"/>
                </a:cubicBezTo>
                <a:cubicBezTo>
                  <a:pt x="922" y="91"/>
                  <a:pt x="938" y="68"/>
                  <a:pt x="953" y="61"/>
                </a:cubicBezTo>
                <a:cubicBezTo>
                  <a:pt x="968" y="54"/>
                  <a:pt x="975" y="61"/>
                  <a:pt x="998" y="61"/>
                </a:cubicBezTo>
                <a:cubicBezTo>
                  <a:pt x="1021" y="61"/>
                  <a:pt x="1066" y="61"/>
                  <a:pt x="1089" y="61"/>
                </a:cubicBezTo>
                <a:cubicBezTo>
                  <a:pt x="1112" y="61"/>
                  <a:pt x="1119" y="54"/>
                  <a:pt x="1134" y="61"/>
                </a:cubicBezTo>
                <a:cubicBezTo>
                  <a:pt x="1149" y="68"/>
                  <a:pt x="1156" y="99"/>
                  <a:pt x="1179" y="106"/>
                </a:cubicBezTo>
                <a:cubicBezTo>
                  <a:pt x="1202" y="113"/>
                  <a:pt x="1247" y="121"/>
                  <a:pt x="1270" y="106"/>
                </a:cubicBezTo>
                <a:cubicBezTo>
                  <a:pt x="1293" y="91"/>
                  <a:pt x="1293" y="30"/>
                  <a:pt x="1316" y="15"/>
                </a:cubicBezTo>
                <a:cubicBezTo>
                  <a:pt x="1339" y="0"/>
                  <a:pt x="1383" y="15"/>
                  <a:pt x="1406" y="15"/>
                </a:cubicBezTo>
                <a:cubicBezTo>
                  <a:pt x="1429" y="15"/>
                  <a:pt x="1429" y="15"/>
                  <a:pt x="1452" y="15"/>
                </a:cubicBezTo>
                <a:cubicBezTo>
                  <a:pt x="1475" y="15"/>
                  <a:pt x="1504" y="15"/>
                  <a:pt x="1542" y="15"/>
                </a:cubicBezTo>
                <a:cubicBezTo>
                  <a:pt x="1580" y="15"/>
                  <a:pt x="1648" y="7"/>
                  <a:pt x="1678" y="15"/>
                </a:cubicBezTo>
                <a:cubicBezTo>
                  <a:pt x="1708" y="23"/>
                  <a:pt x="1701" y="53"/>
                  <a:pt x="1724" y="61"/>
                </a:cubicBezTo>
                <a:cubicBezTo>
                  <a:pt x="1747" y="69"/>
                  <a:pt x="1777" y="61"/>
                  <a:pt x="1815" y="61"/>
                </a:cubicBezTo>
                <a:cubicBezTo>
                  <a:pt x="1853" y="61"/>
                  <a:pt x="1921" y="61"/>
                  <a:pt x="1951" y="61"/>
                </a:cubicBezTo>
                <a:cubicBezTo>
                  <a:pt x="1981" y="61"/>
                  <a:pt x="1981" y="61"/>
                  <a:pt x="1996" y="61"/>
                </a:cubicBezTo>
                <a:cubicBezTo>
                  <a:pt x="2011" y="61"/>
                  <a:pt x="2018" y="61"/>
                  <a:pt x="2041" y="61"/>
                </a:cubicBezTo>
                <a:cubicBezTo>
                  <a:pt x="2064" y="61"/>
                  <a:pt x="2109" y="54"/>
                  <a:pt x="2132" y="61"/>
                </a:cubicBezTo>
                <a:cubicBezTo>
                  <a:pt x="2155" y="68"/>
                  <a:pt x="2177" y="106"/>
                  <a:pt x="2177" y="106"/>
                </a:cubicBezTo>
                <a:cubicBezTo>
                  <a:pt x="2177" y="106"/>
                  <a:pt x="2154" y="83"/>
                  <a:pt x="2132" y="61"/>
                </a:cubicBezTo>
              </a:path>
            </a:pathLst>
          </a:custGeom>
          <a:noFill/>
          <a:ln w="15875" cap="flat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8"/>
          <p:cNvSpPr>
            <a:spLocks/>
          </p:cNvSpPr>
          <p:nvPr/>
        </p:nvSpPr>
        <p:spPr bwMode="auto">
          <a:xfrm>
            <a:off x="4140202" y="4641851"/>
            <a:ext cx="1597025" cy="587375"/>
          </a:xfrm>
          <a:custGeom>
            <a:avLst/>
            <a:gdLst>
              <a:gd name="T0" fmla="*/ 0 w 1006"/>
              <a:gd name="T1" fmla="*/ 11113 h 370"/>
              <a:gd name="T2" fmla="*/ 144463 w 1006"/>
              <a:gd name="T3" fmla="*/ 11113 h 370"/>
              <a:gd name="T4" fmla="*/ 287338 w 1006"/>
              <a:gd name="T5" fmla="*/ 82550 h 370"/>
              <a:gd name="T6" fmla="*/ 431800 w 1006"/>
              <a:gd name="T7" fmla="*/ 82550 h 370"/>
              <a:gd name="T8" fmla="*/ 576263 w 1006"/>
              <a:gd name="T9" fmla="*/ 227013 h 370"/>
              <a:gd name="T10" fmla="*/ 647700 w 1006"/>
              <a:gd name="T11" fmla="*/ 227013 h 370"/>
              <a:gd name="T12" fmla="*/ 719138 w 1006"/>
              <a:gd name="T13" fmla="*/ 227013 h 370"/>
              <a:gd name="T14" fmla="*/ 863600 w 1006"/>
              <a:gd name="T15" fmla="*/ 300038 h 370"/>
              <a:gd name="T16" fmla="*/ 936625 w 1006"/>
              <a:gd name="T17" fmla="*/ 371475 h 370"/>
              <a:gd name="T18" fmla="*/ 1008063 w 1006"/>
              <a:gd name="T19" fmla="*/ 371475 h 370"/>
              <a:gd name="T20" fmla="*/ 1079500 w 1006"/>
              <a:gd name="T21" fmla="*/ 371475 h 370"/>
              <a:gd name="T22" fmla="*/ 1152525 w 1006"/>
              <a:gd name="T23" fmla="*/ 371475 h 370"/>
              <a:gd name="T24" fmla="*/ 1223963 w 1006"/>
              <a:gd name="T25" fmla="*/ 371475 h 370"/>
              <a:gd name="T26" fmla="*/ 1368425 w 1006"/>
              <a:gd name="T27" fmla="*/ 371475 h 370"/>
              <a:gd name="T28" fmla="*/ 1368425 w 1006"/>
              <a:gd name="T29" fmla="*/ 442913 h 370"/>
              <a:gd name="T30" fmla="*/ 1439863 w 1006"/>
              <a:gd name="T31" fmla="*/ 442913 h 370"/>
              <a:gd name="T32" fmla="*/ 1511300 w 1006"/>
              <a:gd name="T33" fmla="*/ 442913 h 370"/>
              <a:gd name="T34" fmla="*/ 1584325 w 1006"/>
              <a:gd name="T35" fmla="*/ 442913 h 370"/>
              <a:gd name="T36" fmla="*/ 1584325 w 1006"/>
              <a:gd name="T37" fmla="*/ 515938 h 370"/>
              <a:gd name="T38" fmla="*/ 1511300 w 1006"/>
              <a:gd name="T39" fmla="*/ 515938 h 370"/>
              <a:gd name="T40" fmla="*/ 1511300 w 1006"/>
              <a:gd name="T41" fmla="*/ 587375 h 37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06" h="370">
                <a:moveTo>
                  <a:pt x="0" y="7"/>
                </a:moveTo>
                <a:cubicBezTo>
                  <a:pt x="30" y="3"/>
                  <a:pt x="61" y="0"/>
                  <a:pt x="91" y="7"/>
                </a:cubicBezTo>
                <a:cubicBezTo>
                  <a:pt x="121" y="14"/>
                  <a:pt x="151" y="45"/>
                  <a:pt x="181" y="52"/>
                </a:cubicBezTo>
                <a:cubicBezTo>
                  <a:pt x="211" y="59"/>
                  <a:pt x="242" y="37"/>
                  <a:pt x="272" y="52"/>
                </a:cubicBezTo>
                <a:cubicBezTo>
                  <a:pt x="302" y="67"/>
                  <a:pt x="340" y="128"/>
                  <a:pt x="363" y="143"/>
                </a:cubicBezTo>
                <a:cubicBezTo>
                  <a:pt x="386" y="158"/>
                  <a:pt x="393" y="143"/>
                  <a:pt x="408" y="143"/>
                </a:cubicBezTo>
                <a:cubicBezTo>
                  <a:pt x="423" y="143"/>
                  <a:pt x="430" y="135"/>
                  <a:pt x="453" y="143"/>
                </a:cubicBezTo>
                <a:cubicBezTo>
                  <a:pt x="476" y="151"/>
                  <a:pt x="521" y="174"/>
                  <a:pt x="544" y="189"/>
                </a:cubicBezTo>
                <a:cubicBezTo>
                  <a:pt x="567" y="204"/>
                  <a:pt x="575" y="227"/>
                  <a:pt x="590" y="234"/>
                </a:cubicBezTo>
                <a:cubicBezTo>
                  <a:pt x="605" y="241"/>
                  <a:pt x="620" y="234"/>
                  <a:pt x="635" y="234"/>
                </a:cubicBezTo>
                <a:cubicBezTo>
                  <a:pt x="650" y="234"/>
                  <a:pt x="665" y="234"/>
                  <a:pt x="680" y="234"/>
                </a:cubicBezTo>
                <a:cubicBezTo>
                  <a:pt x="695" y="234"/>
                  <a:pt x="711" y="234"/>
                  <a:pt x="726" y="234"/>
                </a:cubicBezTo>
                <a:cubicBezTo>
                  <a:pt x="741" y="234"/>
                  <a:pt x="748" y="234"/>
                  <a:pt x="771" y="234"/>
                </a:cubicBezTo>
                <a:cubicBezTo>
                  <a:pt x="794" y="234"/>
                  <a:pt x="847" y="227"/>
                  <a:pt x="862" y="234"/>
                </a:cubicBezTo>
                <a:cubicBezTo>
                  <a:pt x="877" y="241"/>
                  <a:pt x="855" y="272"/>
                  <a:pt x="862" y="279"/>
                </a:cubicBezTo>
                <a:cubicBezTo>
                  <a:pt x="869" y="286"/>
                  <a:pt x="892" y="279"/>
                  <a:pt x="907" y="279"/>
                </a:cubicBezTo>
                <a:cubicBezTo>
                  <a:pt x="922" y="279"/>
                  <a:pt x="937" y="279"/>
                  <a:pt x="952" y="279"/>
                </a:cubicBezTo>
                <a:cubicBezTo>
                  <a:pt x="967" y="279"/>
                  <a:pt x="990" y="271"/>
                  <a:pt x="998" y="279"/>
                </a:cubicBezTo>
                <a:cubicBezTo>
                  <a:pt x="1006" y="287"/>
                  <a:pt x="1006" y="317"/>
                  <a:pt x="998" y="325"/>
                </a:cubicBezTo>
                <a:cubicBezTo>
                  <a:pt x="990" y="333"/>
                  <a:pt x="960" y="318"/>
                  <a:pt x="952" y="325"/>
                </a:cubicBezTo>
                <a:cubicBezTo>
                  <a:pt x="944" y="332"/>
                  <a:pt x="948" y="351"/>
                  <a:pt x="952" y="370"/>
                </a:cubicBezTo>
              </a:path>
            </a:pathLst>
          </a:custGeom>
          <a:noFill/>
          <a:ln w="15875" cap="flat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9"/>
          <p:cNvSpPr>
            <a:spLocks/>
          </p:cNvSpPr>
          <p:nvPr/>
        </p:nvSpPr>
        <p:spPr bwMode="auto">
          <a:xfrm>
            <a:off x="5940425" y="2122488"/>
            <a:ext cx="1511300" cy="3262312"/>
          </a:xfrm>
          <a:custGeom>
            <a:avLst/>
            <a:gdLst>
              <a:gd name="T0" fmla="*/ 0 w 952"/>
              <a:gd name="T1" fmla="*/ 2962275 h 2055"/>
              <a:gd name="T2" fmla="*/ 144463 w 952"/>
              <a:gd name="T3" fmla="*/ 2962275 h 2055"/>
              <a:gd name="T4" fmla="*/ 215900 w 952"/>
              <a:gd name="T5" fmla="*/ 2962275 h 2055"/>
              <a:gd name="T6" fmla="*/ 287338 w 952"/>
              <a:gd name="T7" fmla="*/ 3035300 h 2055"/>
              <a:gd name="T8" fmla="*/ 431800 w 952"/>
              <a:gd name="T9" fmla="*/ 3035300 h 2055"/>
              <a:gd name="T10" fmla="*/ 503238 w 952"/>
              <a:gd name="T11" fmla="*/ 3035300 h 2055"/>
              <a:gd name="T12" fmla="*/ 647700 w 952"/>
              <a:gd name="T13" fmla="*/ 3035300 h 2055"/>
              <a:gd name="T14" fmla="*/ 719138 w 952"/>
              <a:gd name="T15" fmla="*/ 3035300 h 2055"/>
              <a:gd name="T16" fmla="*/ 792163 w 952"/>
              <a:gd name="T17" fmla="*/ 3106737 h 2055"/>
              <a:gd name="T18" fmla="*/ 863600 w 952"/>
              <a:gd name="T19" fmla="*/ 3178175 h 2055"/>
              <a:gd name="T20" fmla="*/ 1008063 w 952"/>
              <a:gd name="T21" fmla="*/ 3251200 h 2055"/>
              <a:gd name="T22" fmla="*/ 1008063 w 952"/>
              <a:gd name="T23" fmla="*/ 3106737 h 2055"/>
              <a:gd name="T24" fmla="*/ 1008063 w 952"/>
              <a:gd name="T25" fmla="*/ 2962275 h 2055"/>
              <a:gd name="T26" fmla="*/ 1008063 w 952"/>
              <a:gd name="T27" fmla="*/ 2819400 h 2055"/>
              <a:gd name="T28" fmla="*/ 936625 w 952"/>
              <a:gd name="T29" fmla="*/ 2746375 h 2055"/>
              <a:gd name="T30" fmla="*/ 863600 w 952"/>
              <a:gd name="T31" fmla="*/ 2601912 h 2055"/>
              <a:gd name="T32" fmla="*/ 863600 w 952"/>
              <a:gd name="T33" fmla="*/ 2530475 h 2055"/>
              <a:gd name="T34" fmla="*/ 863600 w 952"/>
              <a:gd name="T35" fmla="*/ 2314575 h 2055"/>
              <a:gd name="T36" fmla="*/ 863600 w 952"/>
              <a:gd name="T37" fmla="*/ 2243137 h 2055"/>
              <a:gd name="T38" fmla="*/ 863600 w 952"/>
              <a:gd name="T39" fmla="*/ 2098675 h 2055"/>
              <a:gd name="T40" fmla="*/ 863600 w 952"/>
              <a:gd name="T41" fmla="*/ 1954212 h 2055"/>
              <a:gd name="T42" fmla="*/ 863600 w 952"/>
              <a:gd name="T43" fmla="*/ 1811337 h 2055"/>
              <a:gd name="T44" fmla="*/ 863600 w 952"/>
              <a:gd name="T45" fmla="*/ 1738312 h 2055"/>
              <a:gd name="T46" fmla="*/ 1008063 w 952"/>
              <a:gd name="T47" fmla="*/ 1738312 h 2055"/>
              <a:gd name="T48" fmla="*/ 1008063 w 952"/>
              <a:gd name="T49" fmla="*/ 1593850 h 2055"/>
              <a:gd name="T50" fmla="*/ 1008063 w 952"/>
              <a:gd name="T51" fmla="*/ 1522412 h 2055"/>
              <a:gd name="T52" fmla="*/ 936625 w 952"/>
              <a:gd name="T53" fmla="*/ 1450975 h 2055"/>
              <a:gd name="T54" fmla="*/ 1008063 w 952"/>
              <a:gd name="T55" fmla="*/ 1306512 h 2055"/>
              <a:gd name="T56" fmla="*/ 1008063 w 952"/>
              <a:gd name="T57" fmla="*/ 1235075 h 2055"/>
              <a:gd name="T58" fmla="*/ 1079500 w 952"/>
              <a:gd name="T59" fmla="*/ 1162050 h 2055"/>
              <a:gd name="T60" fmla="*/ 1079500 w 952"/>
              <a:gd name="T61" fmla="*/ 1019175 h 2055"/>
              <a:gd name="T62" fmla="*/ 1152525 w 952"/>
              <a:gd name="T63" fmla="*/ 874712 h 2055"/>
              <a:gd name="T64" fmla="*/ 1152525 w 952"/>
              <a:gd name="T65" fmla="*/ 730250 h 2055"/>
              <a:gd name="T66" fmla="*/ 1079500 w 952"/>
              <a:gd name="T67" fmla="*/ 658812 h 2055"/>
              <a:gd name="T68" fmla="*/ 1079500 w 952"/>
              <a:gd name="T69" fmla="*/ 514350 h 2055"/>
              <a:gd name="T70" fmla="*/ 1079500 w 952"/>
              <a:gd name="T71" fmla="*/ 442912 h 2055"/>
              <a:gd name="T72" fmla="*/ 1152525 w 952"/>
              <a:gd name="T73" fmla="*/ 298450 h 2055"/>
              <a:gd name="T74" fmla="*/ 1152525 w 952"/>
              <a:gd name="T75" fmla="*/ 153987 h 2055"/>
              <a:gd name="T76" fmla="*/ 1152525 w 952"/>
              <a:gd name="T77" fmla="*/ 82550 h 2055"/>
              <a:gd name="T78" fmla="*/ 1223963 w 952"/>
              <a:gd name="T79" fmla="*/ 11112 h 2055"/>
              <a:gd name="T80" fmla="*/ 1368425 w 952"/>
              <a:gd name="T81" fmla="*/ 11112 h 2055"/>
              <a:gd name="T82" fmla="*/ 1439863 w 952"/>
              <a:gd name="T83" fmla="*/ 11112 h 2055"/>
              <a:gd name="T84" fmla="*/ 1511300 w 952"/>
              <a:gd name="T85" fmla="*/ 11112 h 20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52" h="2055">
                <a:moveTo>
                  <a:pt x="0" y="1866"/>
                </a:moveTo>
                <a:cubicBezTo>
                  <a:pt x="34" y="1866"/>
                  <a:pt x="68" y="1866"/>
                  <a:pt x="91" y="1866"/>
                </a:cubicBezTo>
                <a:cubicBezTo>
                  <a:pt x="114" y="1866"/>
                  <a:pt x="121" y="1858"/>
                  <a:pt x="136" y="1866"/>
                </a:cubicBezTo>
                <a:cubicBezTo>
                  <a:pt x="151" y="1874"/>
                  <a:pt x="158" y="1904"/>
                  <a:pt x="181" y="1912"/>
                </a:cubicBezTo>
                <a:cubicBezTo>
                  <a:pt x="204" y="1920"/>
                  <a:pt x="249" y="1912"/>
                  <a:pt x="272" y="1912"/>
                </a:cubicBezTo>
                <a:cubicBezTo>
                  <a:pt x="295" y="1912"/>
                  <a:pt x="294" y="1912"/>
                  <a:pt x="317" y="1912"/>
                </a:cubicBezTo>
                <a:cubicBezTo>
                  <a:pt x="340" y="1912"/>
                  <a:pt x="385" y="1912"/>
                  <a:pt x="408" y="1912"/>
                </a:cubicBezTo>
                <a:cubicBezTo>
                  <a:pt x="431" y="1912"/>
                  <a:pt x="438" y="1905"/>
                  <a:pt x="453" y="1912"/>
                </a:cubicBezTo>
                <a:cubicBezTo>
                  <a:pt x="468" y="1919"/>
                  <a:pt x="484" y="1942"/>
                  <a:pt x="499" y="1957"/>
                </a:cubicBezTo>
                <a:cubicBezTo>
                  <a:pt x="514" y="1972"/>
                  <a:pt x="521" y="1987"/>
                  <a:pt x="544" y="2002"/>
                </a:cubicBezTo>
                <a:cubicBezTo>
                  <a:pt x="567" y="2017"/>
                  <a:pt x="620" y="2055"/>
                  <a:pt x="635" y="2048"/>
                </a:cubicBezTo>
                <a:cubicBezTo>
                  <a:pt x="650" y="2041"/>
                  <a:pt x="635" y="1987"/>
                  <a:pt x="635" y="1957"/>
                </a:cubicBezTo>
                <a:cubicBezTo>
                  <a:pt x="635" y="1927"/>
                  <a:pt x="635" y="1896"/>
                  <a:pt x="635" y="1866"/>
                </a:cubicBezTo>
                <a:cubicBezTo>
                  <a:pt x="635" y="1836"/>
                  <a:pt x="642" y="1799"/>
                  <a:pt x="635" y="1776"/>
                </a:cubicBezTo>
                <a:cubicBezTo>
                  <a:pt x="628" y="1753"/>
                  <a:pt x="605" y="1753"/>
                  <a:pt x="590" y="1730"/>
                </a:cubicBezTo>
                <a:cubicBezTo>
                  <a:pt x="575" y="1707"/>
                  <a:pt x="552" y="1662"/>
                  <a:pt x="544" y="1639"/>
                </a:cubicBezTo>
                <a:cubicBezTo>
                  <a:pt x="536" y="1616"/>
                  <a:pt x="544" y="1624"/>
                  <a:pt x="544" y="1594"/>
                </a:cubicBezTo>
                <a:cubicBezTo>
                  <a:pt x="544" y="1564"/>
                  <a:pt x="544" y="1488"/>
                  <a:pt x="544" y="1458"/>
                </a:cubicBezTo>
                <a:cubicBezTo>
                  <a:pt x="544" y="1428"/>
                  <a:pt x="544" y="1436"/>
                  <a:pt x="544" y="1413"/>
                </a:cubicBezTo>
                <a:cubicBezTo>
                  <a:pt x="544" y="1390"/>
                  <a:pt x="544" y="1352"/>
                  <a:pt x="544" y="1322"/>
                </a:cubicBezTo>
                <a:cubicBezTo>
                  <a:pt x="544" y="1292"/>
                  <a:pt x="544" y="1261"/>
                  <a:pt x="544" y="1231"/>
                </a:cubicBezTo>
                <a:cubicBezTo>
                  <a:pt x="544" y="1201"/>
                  <a:pt x="544" y="1164"/>
                  <a:pt x="544" y="1141"/>
                </a:cubicBezTo>
                <a:cubicBezTo>
                  <a:pt x="544" y="1118"/>
                  <a:pt x="529" y="1103"/>
                  <a:pt x="544" y="1095"/>
                </a:cubicBezTo>
                <a:cubicBezTo>
                  <a:pt x="559" y="1087"/>
                  <a:pt x="620" y="1110"/>
                  <a:pt x="635" y="1095"/>
                </a:cubicBezTo>
                <a:cubicBezTo>
                  <a:pt x="650" y="1080"/>
                  <a:pt x="635" y="1027"/>
                  <a:pt x="635" y="1004"/>
                </a:cubicBezTo>
                <a:cubicBezTo>
                  <a:pt x="635" y="981"/>
                  <a:pt x="642" y="974"/>
                  <a:pt x="635" y="959"/>
                </a:cubicBezTo>
                <a:cubicBezTo>
                  <a:pt x="628" y="944"/>
                  <a:pt x="590" y="937"/>
                  <a:pt x="590" y="914"/>
                </a:cubicBezTo>
                <a:cubicBezTo>
                  <a:pt x="590" y="891"/>
                  <a:pt x="628" y="846"/>
                  <a:pt x="635" y="823"/>
                </a:cubicBezTo>
                <a:cubicBezTo>
                  <a:pt x="642" y="800"/>
                  <a:pt x="628" y="793"/>
                  <a:pt x="635" y="778"/>
                </a:cubicBezTo>
                <a:cubicBezTo>
                  <a:pt x="642" y="763"/>
                  <a:pt x="673" y="755"/>
                  <a:pt x="680" y="732"/>
                </a:cubicBezTo>
                <a:cubicBezTo>
                  <a:pt x="687" y="709"/>
                  <a:pt x="672" y="672"/>
                  <a:pt x="680" y="642"/>
                </a:cubicBezTo>
                <a:cubicBezTo>
                  <a:pt x="688" y="612"/>
                  <a:pt x="718" y="581"/>
                  <a:pt x="726" y="551"/>
                </a:cubicBezTo>
                <a:cubicBezTo>
                  <a:pt x="734" y="521"/>
                  <a:pt x="734" y="483"/>
                  <a:pt x="726" y="460"/>
                </a:cubicBezTo>
                <a:cubicBezTo>
                  <a:pt x="718" y="437"/>
                  <a:pt x="688" y="438"/>
                  <a:pt x="680" y="415"/>
                </a:cubicBezTo>
                <a:cubicBezTo>
                  <a:pt x="672" y="392"/>
                  <a:pt x="680" y="347"/>
                  <a:pt x="680" y="324"/>
                </a:cubicBezTo>
                <a:cubicBezTo>
                  <a:pt x="680" y="301"/>
                  <a:pt x="672" y="302"/>
                  <a:pt x="680" y="279"/>
                </a:cubicBezTo>
                <a:cubicBezTo>
                  <a:pt x="688" y="256"/>
                  <a:pt x="718" y="218"/>
                  <a:pt x="726" y="188"/>
                </a:cubicBezTo>
                <a:cubicBezTo>
                  <a:pt x="734" y="158"/>
                  <a:pt x="726" y="120"/>
                  <a:pt x="726" y="97"/>
                </a:cubicBezTo>
                <a:cubicBezTo>
                  <a:pt x="726" y="74"/>
                  <a:pt x="719" y="67"/>
                  <a:pt x="726" y="52"/>
                </a:cubicBezTo>
                <a:cubicBezTo>
                  <a:pt x="733" y="37"/>
                  <a:pt x="748" y="14"/>
                  <a:pt x="771" y="7"/>
                </a:cubicBezTo>
                <a:cubicBezTo>
                  <a:pt x="794" y="0"/>
                  <a:pt x="839" y="7"/>
                  <a:pt x="862" y="7"/>
                </a:cubicBezTo>
                <a:cubicBezTo>
                  <a:pt x="885" y="7"/>
                  <a:pt x="892" y="7"/>
                  <a:pt x="907" y="7"/>
                </a:cubicBezTo>
                <a:cubicBezTo>
                  <a:pt x="922" y="7"/>
                  <a:pt x="945" y="7"/>
                  <a:pt x="952" y="7"/>
                </a:cubicBezTo>
              </a:path>
            </a:pathLst>
          </a:custGeom>
          <a:noFill/>
          <a:ln w="15875" cap="flat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Text Box 20"/>
          <p:cNvSpPr txBox="1">
            <a:spLocks noChangeArrowheads="1"/>
          </p:cNvSpPr>
          <p:nvPr/>
        </p:nvSpPr>
        <p:spPr bwMode="auto">
          <a:xfrm>
            <a:off x="4767264" y="4456113"/>
            <a:ext cx="7489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/>
              <a:t>50km</a:t>
            </a:r>
          </a:p>
        </p:txBody>
      </p:sp>
      <p:sp>
        <p:nvSpPr>
          <p:cNvPr id="4109" name="Text Box 21"/>
          <p:cNvSpPr txBox="1">
            <a:spLocks noChangeArrowheads="1"/>
          </p:cNvSpPr>
          <p:nvPr/>
        </p:nvSpPr>
        <p:spPr bwMode="auto">
          <a:xfrm>
            <a:off x="5076826" y="2636839"/>
            <a:ext cx="8771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/>
              <a:t>120km</a:t>
            </a:r>
          </a:p>
        </p:txBody>
      </p:sp>
      <p:sp>
        <p:nvSpPr>
          <p:cNvPr id="4110" name="Rectangle 3"/>
          <p:cNvSpPr txBox="1">
            <a:spLocks noChangeArrowheads="1"/>
          </p:cNvSpPr>
          <p:nvPr/>
        </p:nvSpPr>
        <p:spPr bwMode="auto">
          <a:xfrm>
            <a:off x="4002090" y="6021388"/>
            <a:ext cx="5387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zh-CN" sz="2000" dirty="0" err="1"/>
              <a:t>Xinglong</a:t>
            </a:r>
            <a:r>
              <a:rPr lang="en-US" altLang="zh-CN" sz="2000" dirty="0"/>
              <a:t> (40.4N,</a:t>
            </a:r>
            <a:r>
              <a:rPr lang="zh-CN" altLang="en-US" sz="2000" dirty="0"/>
              <a:t> </a:t>
            </a:r>
            <a:r>
              <a:rPr lang="en-US" altLang="zh-CN" sz="2000" dirty="0"/>
              <a:t>117.6E,</a:t>
            </a:r>
            <a:r>
              <a:rPr lang="zh-CN" altLang="en-US" sz="2000" dirty="0"/>
              <a:t> </a:t>
            </a:r>
            <a:r>
              <a:rPr lang="en-US" altLang="zh-CN" sz="2000" dirty="0"/>
              <a:t>960</a:t>
            </a:r>
            <a:r>
              <a:rPr lang="zh-CN" altLang="en-US" sz="2000" dirty="0"/>
              <a:t> </a:t>
            </a:r>
            <a:r>
              <a:rPr lang="en-US" altLang="zh-CN" sz="2000" dirty="0"/>
              <a:t>m</a:t>
            </a:r>
            <a:r>
              <a:rPr lang="zh-CN" altLang="en-US" sz="2000" dirty="0"/>
              <a:t> </a:t>
            </a:r>
            <a:r>
              <a:rPr lang="en-US" altLang="zh-CN" sz="2000" dirty="0" err="1"/>
              <a:t>a.s.l</a:t>
            </a:r>
            <a:r>
              <a:rPr lang="en-US" altLang="zh-CN" sz="2000" dirty="0"/>
              <a:t>) 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zh-CN" sz="2000" dirty="0" err="1"/>
              <a:t>Xianghe</a:t>
            </a:r>
            <a:r>
              <a:rPr lang="en-US" altLang="zh-CN" sz="2000" dirty="0"/>
              <a:t>(39.8 N,</a:t>
            </a:r>
            <a:r>
              <a:rPr lang="zh-CN" altLang="en-US" sz="2000" dirty="0"/>
              <a:t> </a:t>
            </a:r>
            <a:r>
              <a:rPr lang="en-US" altLang="zh-CN" sz="2000" dirty="0"/>
              <a:t>117.0E,</a:t>
            </a:r>
            <a:r>
              <a:rPr lang="zh-CN" altLang="en-US" sz="2000" dirty="0"/>
              <a:t> </a:t>
            </a:r>
            <a:r>
              <a:rPr lang="en-US" altLang="zh-CN" sz="2000" dirty="0"/>
              <a:t>50</a:t>
            </a:r>
            <a:r>
              <a:rPr lang="zh-CN" altLang="en-US" sz="2000" dirty="0"/>
              <a:t> </a:t>
            </a:r>
            <a:r>
              <a:rPr lang="en-US" altLang="zh-CN" sz="2000" dirty="0"/>
              <a:t>m</a:t>
            </a:r>
            <a:r>
              <a:rPr lang="zh-CN" altLang="en-US" sz="2000" dirty="0"/>
              <a:t> </a:t>
            </a:r>
            <a:r>
              <a:rPr lang="en-US" altLang="zh-CN" sz="2000" dirty="0" err="1"/>
              <a:t>a.s.l</a:t>
            </a:r>
            <a:r>
              <a:rPr lang="en-US" altLang="zh-CN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36698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22573"/>
            <a:ext cx="6707088" cy="488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D673FFF8-350F-4C6B-8864-28A9F792D7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29400" cy="778098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CN" sz="3200" b="1" cap="none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Xianghe</a:t>
            </a:r>
            <a:r>
              <a:rPr lang="en-US" altLang="zh-CN" sz="3200" b="1" cap="none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IFS125HR</a:t>
            </a:r>
            <a:endParaRPr lang="zh-CN" altLang="en-US" sz="3200" b="1" cap="none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5C375DA-A220-4801-BF31-6F83CF43A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47" y="290280"/>
            <a:ext cx="1965731" cy="2619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948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93381" y="5030629"/>
            <a:ext cx="4631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0"/>
              <a:t>	</a:t>
            </a:r>
            <a:r>
              <a:rPr lang="en-US" altLang="zh-CN" sz="1350">
                <a:solidFill>
                  <a:srgbClr val="FF0000"/>
                </a:solidFill>
              </a:rPr>
              <a:t>Solar,InGaAs (DC) detector without Si detector</a:t>
            </a:r>
          </a:p>
          <a:p>
            <a:pPr algn="ctr"/>
            <a:r>
              <a:rPr lang="en-US" altLang="zh-CN" sz="1350">
                <a:solidFill>
                  <a:srgbClr val="FF0000"/>
                </a:solidFill>
              </a:rPr>
              <a:t>Xianghe, 2018/6/7</a:t>
            </a:r>
          </a:p>
        </p:txBody>
      </p:sp>
      <p:pic>
        <p:nvPicPr>
          <p:cNvPr id="6" name="图片 5" descr="tc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4" y="1682592"/>
            <a:ext cx="4550360" cy="33480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444" y="5030629"/>
            <a:ext cx="443198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0">
                <a:solidFill>
                  <a:schemeClr val="accent5">
                    <a:lumMod val="75000"/>
                  </a:schemeClr>
                </a:solidFill>
              </a:rPr>
              <a:t>NIR lamp HCL cell, </a:t>
            </a:r>
            <a:r>
              <a:rPr lang="en-US" altLang="zh-CN" sz="1350">
                <a:solidFill>
                  <a:schemeClr val="accent5">
                    <a:lumMod val="75000"/>
                  </a:schemeClr>
                </a:solidFill>
                <a:sym typeface="+mn-ea"/>
              </a:rPr>
              <a:t>InGaAs AC</a:t>
            </a:r>
          </a:p>
          <a:p>
            <a:pPr algn="ctr"/>
            <a:r>
              <a:rPr lang="en-US" altLang="zh-CN" sz="1350">
                <a:solidFill>
                  <a:schemeClr val="accent5">
                    <a:lumMod val="75000"/>
                  </a:schemeClr>
                </a:solidFill>
              </a:rPr>
              <a:t>Xianghe, 2018/6/5</a:t>
            </a:r>
          </a:p>
        </p:txBody>
      </p:sp>
      <p:pic>
        <p:nvPicPr>
          <p:cNvPr id="8" name="图片 7" descr="ingasin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426" y="1682592"/>
            <a:ext cx="4549035" cy="3348025"/>
          </a:xfrm>
          <a:prstGeom prst="rect">
            <a:avLst/>
          </a:prstGeom>
        </p:spPr>
      </p:pic>
      <p:sp>
        <p:nvSpPr>
          <p:cNvPr id="9" name="标题 1">
            <a:extLst>
              <a:ext uri="{FF2B5EF4-FFF2-40B4-BE49-F238E27FC236}">
                <a16:creationId xmlns:a16="http://schemas.microsoft.com/office/drawing/2014/main" id="{CFB5292C-71B8-43F7-B723-7842DDDD0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Testing measurements with </a:t>
            </a:r>
            <a:r>
              <a:rPr lang="en-US" altLang="zh-CN" dirty="0" err="1">
                <a:solidFill>
                  <a:srgbClr val="FF0000"/>
                </a:solidFill>
              </a:rPr>
              <a:t>InGaAs</a:t>
            </a:r>
            <a:r>
              <a:rPr lang="en-US" altLang="zh-CN" dirty="0">
                <a:solidFill>
                  <a:srgbClr val="FF0000"/>
                </a:solidFill>
              </a:rPr>
              <a:t>:</a:t>
            </a:r>
            <a:br>
              <a:rPr lang="en-US" altLang="zh-CN" dirty="0">
                <a:solidFill>
                  <a:srgbClr val="002060"/>
                </a:solidFill>
              </a:rPr>
            </a:br>
            <a:r>
              <a:rPr lang="en-US" altLang="zh-CN" dirty="0">
                <a:solidFill>
                  <a:srgbClr val="002060"/>
                </a:solidFill>
              </a:rPr>
              <a:t>Lamp spectra(Left); Solar spectra(Right)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4104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495" y="3731261"/>
            <a:ext cx="4431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5">
                    <a:lumMod val="75000"/>
                  </a:schemeClr>
                </a:solidFill>
                <a:sym typeface="+mn-ea"/>
              </a:rPr>
              <a:t>Filter 1 NDACC InSb,</a:t>
            </a:r>
            <a:r>
              <a:rPr lang="en-US" altLang="zh-CN" sz="1200">
                <a:solidFill>
                  <a:schemeClr val="accent5">
                    <a:lumMod val="75000"/>
                  </a:schemeClr>
                </a:solidFill>
              </a:rPr>
              <a:t>Xianghe, 2018/6/7</a:t>
            </a:r>
          </a:p>
        </p:txBody>
      </p:sp>
      <p:pic>
        <p:nvPicPr>
          <p:cNvPr id="4" name="图片 3" descr="h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93" y="1417638"/>
            <a:ext cx="3834029" cy="2384096"/>
          </a:xfrm>
          <a:prstGeom prst="rect">
            <a:avLst/>
          </a:prstGeom>
        </p:spPr>
      </p:pic>
      <p:pic>
        <p:nvPicPr>
          <p:cNvPr id="5" name="图片 4" descr="c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1411" y="1417638"/>
            <a:ext cx="3834029" cy="23846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6628" y="3731261"/>
            <a:ext cx="4431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5">
                    <a:lumMod val="75000"/>
                  </a:schemeClr>
                </a:solidFill>
                <a:sym typeface="+mn-ea"/>
              </a:rPr>
              <a:t>Filter 2 NDACC InSb, </a:t>
            </a:r>
            <a:r>
              <a:rPr lang="en-US" altLang="zh-CN" sz="1200">
                <a:solidFill>
                  <a:schemeClr val="accent5">
                    <a:lumMod val="75000"/>
                  </a:schemeClr>
                </a:solidFill>
              </a:rPr>
              <a:t>Xianghe, 2018/6/7</a:t>
            </a:r>
          </a:p>
        </p:txBody>
      </p:sp>
      <p:pic>
        <p:nvPicPr>
          <p:cNvPr id="8" name="图片 7" descr="h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493" y="4027501"/>
            <a:ext cx="3834029" cy="2384516"/>
          </a:xfrm>
          <a:prstGeom prst="rect">
            <a:avLst/>
          </a:prstGeom>
        </p:spPr>
      </p:pic>
      <p:pic>
        <p:nvPicPr>
          <p:cNvPr id="9" name="图片 8" descr="cel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411" y="4042664"/>
            <a:ext cx="3834029" cy="236893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95" y="6237289"/>
            <a:ext cx="4431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5">
                    <a:lumMod val="75000"/>
                  </a:schemeClr>
                </a:solidFill>
                <a:sym typeface="+mn-ea"/>
              </a:rPr>
              <a:t>Filter 3 NDACC InSb,</a:t>
            </a:r>
            <a:r>
              <a:rPr lang="en-US" altLang="zh-CN" sz="1200">
                <a:solidFill>
                  <a:schemeClr val="accent5">
                    <a:lumMod val="75000"/>
                  </a:schemeClr>
                </a:solidFill>
              </a:rPr>
              <a:t>Xianghe, 2018/6/7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46634" y="6253005"/>
            <a:ext cx="44319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accent5">
                    <a:lumMod val="75000"/>
                  </a:schemeClr>
                </a:solidFill>
                <a:sym typeface="+mn-ea"/>
              </a:rPr>
              <a:t>Filter 4 NDACC InSb, </a:t>
            </a:r>
            <a:r>
              <a:rPr lang="en-US" altLang="zh-CN" sz="1200">
                <a:solidFill>
                  <a:schemeClr val="accent5">
                    <a:lumMod val="75000"/>
                  </a:schemeClr>
                </a:solidFill>
              </a:rPr>
              <a:t>Xianghe, 2018/6/7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2B0B797C-0719-4996-98BD-A073697A4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Testing measurements with </a:t>
            </a:r>
            <a:r>
              <a:rPr lang="en-US" altLang="zh-CN" dirty="0" err="1">
                <a:solidFill>
                  <a:srgbClr val="FF0000"/>
                </a:solidFill>
              </a:rPr>
              <a:t>InSb</a:t>
            </a:r>
            <a:r>
              <a:rPr lang="en-US" altLang="zh-CN" dirty="0">
                <a:solidFill>
                  <a:srgbClr val="FF0000"/>
                </a:solidFill>
              </a:rPr>
              <a:t>: </a:t>
            </a:r>
            <a:br>
              <a:rPr lang="en-US" altLang="zh-CN" dirty="0">
                <a:solidFill>
                  <a:srgbClr val="002060"/>
                </a:solidFill>
              </a:rPr>
            </a:br>
            <a:r>
              <a:rPr lang="en-US" altLang="zh-CN" dirty="0">
                <a:solidFill>
                  <a:srgbClr val="002060"/>
                </a:solidFill>
              </a:rPr>
              <a:t>Solar spectra with 4 filters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8672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rgbClr val="002060"/>
                </a:solidFill>
              </a:rPr>
              <a:t>New PICARRO G2301 in </a:t>
            </a:r>
            <a:r>
              <a:rPr lang="en-US" altLang="zh-CN" sz="3200" dirty="0" err="1">
                <a:solidFill>
                  <a:srgbClr val="002060"/>
                </a:solidFill>
              </a:rPr>
              <a:t>Xianghe</a:t>
            </a:r>
            <a:r>
              <a:rPr lang="en-US" altLang="zh-CN" sz="3200" dirty="0">
                <a:solidFill>
                  <a:srgbClr val="002060"/>
                </a:solidFill>
              </a:rPr>
              <a:t> Station</a:t>
            </a:r>
            <a:br>
              <a:rPr lang="en-US" altLang="zh-CN" sz="3200" dirty="0">
                <a:solidFill>
                  <a:srgbClr val="FF0000"/>
                </a:solidFill>
              </a:rPr>
            </a:br>
            <a:r>
              <a:rPr lang="en-US" altLang="zh-CN" sz="3200" dirty="0">
                <a:solidFill>
                  <a:srgbClr val="FF0000"/>
                </a:solidFill>
              </a:rPr>
              <a:t>CO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2</a:t>
            </a:r>
            <a:r>
              <a:rPr lang="en-US" altLang="zh-CN" sz="3200" dirty="0">
                <a:solidFill>
                  <a:srgbClr val="FF0000"/>
                </a:solidFill>
              </a:rPr>
              <a:t>/CH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4</a:t>
            </a:r>
            <a:r>
              <a:rPr lang="en-US" altLang="zh-CN" sz="3200" dirty="0">
                <a:solidFill>
                  <a:srgbClr val="FF0000"/>
                </a:solidFill>
              </a:rPr>
              <a:t>/H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2</a:t>
            </a:r>
            <a:r>
              <a:rPr lang="en-US" altLang="zh-CN" sz="3200" dirty="0">
                <a:solidFill>
                  <a:srgbClr val="FF0000"/>
                </a:solidFill>
              </a:rPr>
              <a:t>O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00199"/>
            <a:ext cx="604259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850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AXDOAS_Beij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3"/>
          <a:stretch>
            <a:fillRect/>
          </a:stretch>
        </p:blipFill>
        <p:spPr bwMode="auto">
          <a:xfrm>
            <a:off x="3635896" y="3048719"/>
            <a:ext cx="4724766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33265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err="1">
                <a:latin typeface="+mn-ea"/>
              </a:rPr>
              <a:t>MaxDOAS</a:t>
            </a:r>
            <a:r>
              <a:rPr lang="en-US" altLang="zh-CN" sz="3200" b="1" dirty="0">
                <a:latin typeface="+mn-ea"/>
              </a:rPr>
              <a:t> (UV-VIS) for measuring O3/NO2/SO2</a:t>
            </a:r>
            <a:endParaRPr lang="en-US" altLang="zh-CN" sz="2800" b="1" dirty="0">
              <a:latin typeface="+mn-ea"/>
              <a:ea typeface="+mn-ea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6A35D35-FDAC-4667-83B4-E47BDACA4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192722"/>
            <a:ext cx="4542532" cy="371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71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14F9815-2673-4B8D-8EFC-F62C172B3F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</a:rPr>
              <a:t>Outline</a:t>
            </a:r>
            <a:endParaRPr lang="en-GB" altLang="zh-CN" dirty="0">
              <a:solidFill>
                <a:srgbClr val="FF000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560DD68-2D03-4C07-BCE7-7777AF9CEB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41313" y="1600200"/>
            <a:ext cx="8772525" cy="4525963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Background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IFS125HR in Xianghe, China 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IF125M in Xinglong, China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Future plan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endParaRPr lang="zh-CN" altLang="zh-CN" noProof="1"/>
          </a:p>
        </p:txBody>
      </p:sp>
    </p:spTree>
    <p:extLst>
      <p:ext uri="{BB962C8B-B14F-4D97-AF65-F5344CB8AC3E}">
        <p14:creationId xmlns:p14="http://schemas.microsoft.com/office/powerpoint/2010/main" val="877679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026400" cy="598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Experimental &amp; Administration Building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6012160" y="2276872"/>
            <a:ext cx="1728192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CED6BE2-4693-45B8-AB13-FAE5FF6562FD}"/>
              </a:ext>
            </a:extLst>
          </p:cNvPr>
          <p:cNvSpPr/>
          <p:nvPr/>
        </p:nvSpPr>
        <p:spPr>
          <a:xfrm>
            <a:off x="1511660" y="2030537"/>
            <a:ext cx="1728192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18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908051"/>
            <a:ext cx="8153400" cy="4498975"/>
          </a:xfrm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084765"/>
            <a:ext cx="1944688" cy="148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4" y="5084765"/>
            <a:ext cx="2016125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5013325"/>
            <a:ext cx="21605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2" y="5084764"/>
            <a:ext cx="2016125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539750" y="4365625"/>
            <a:ext cx="74304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CE-318 photometer, TSI, MFRSR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global, direct, diffuse radiation, LW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4344" name="Rectangle 11"/>
          <p:cNvSpPr txBox="1">
            <a:spLocks noChangeArrowheads="1"/>
          </p:cNvSpPr>
          <p:nvPr/>
        </p:nvSpPr>
        <p:spPr bwMode="auto">
          <a:xfrm>
            <a:off x="395290" y="7939"/>
            <a:ext cx="88931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>
                <a:solidFill>
                  <a:srgbClr val="F70F09"/>
                </a:solidFill>
              </a:rPr>
              <a:t>Xianghe Aerosol-Cloud-Radiation Measurement</a:t>
            </a:r>
          </a:p>
          <a:p>
            <a:pPr algn="ctr"/>
            <a:r>
              <a:rPr lang="en-US" altLang="zh-CN" sz="2000">
                <a:solidFill>
                  <a:srgbClr val="F70F09"/>
                </a:solidFill>
              </a:rPr>
              <a:t> Platform</a:t>
            </a:r>
            <a:r>
              <a:rPr lang="zh-CN" altLang="en-US" sz="2000">
                <a:solidFill>
                  <a:srgbClr val="F70F09"/>
                </a:solidFill>
              </a:rPr>
              <a:t>（</a:t>
            </a:r>
            <a:r>
              <a:rPr lang="en-US" altLang="zh-CN" sz="2000">
                <a:solidFill>
                  <a:srgbClr val="F70F09"/>
                </a:solidFill>
              </a:rPr>
              <a:t>2004—Present</a:t>
            </a:r>
            <a:r>
              <a:rPr lang="zh-CN" altLang="en-US" sz="2000">
                <a:solidFill>
                  <a:srgbClr val="F70F09"/>
                </a:solidFill>
              </a:rPr>
              <a:t>）</a:t>
            </a:r>
            <a:br>
              <a:rPr lang="zh-CN" altLang="en-US" sz="2000" b="1">
                <a:solidFill>
                  <a:schemeClr val="accent2"/>
                </a:solidFill>
              </a:rPr>
            </a:br>
            <a:endParaRPr lang="zh-CN" altLang="en-US" sz="2000" b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088939"/>
      </p:ext>
    </p:extLst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IMG_50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4638"/>
            <a:ext cx="7848600" cy="588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VHF/MST radar for measuring wind 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93481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100mmeterogical tower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316" name="Picture 4" descr="IMG_507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90" y="333375"/>
            <a:ext cx="8137525" cy="610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48680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Meteorological Tower (100m)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13513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3568" y="68627"/>
            <a:ext cx="8229600" cy="83661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u="sng" dirty="0">
                <a:solidFill>
                  <a:srgbClr val="FF0000"/>
                </a:solidFill>
              </a:rPr>
              <a:t>Objectives of XH Station</a:t>
            </a:r>
            <a:endParaRPr lang="zh-CN" altLang="en-US" sz="3600" u="sng" dirty="0">
              <a:solidFill>
                <a:srgbClr val="FF0000"/>
              </a:solidFill>
            </a:endParaRP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Observational base for middle atmosphere, one of national longitude chain monitor network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Regional climate and environment integrated observatory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Validation site for satellite remote sensed products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Test base for high technologies in atmospheric detection and demonstration base for atmospheric observation</a:t>
            </a:r>
          </a:p>
          <a:p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74577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14F9815-2673-4B8D-8EFC-F62C172B3F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</a:rPr>
              <a:t>Outline</a:t>
            </a:r>
            <a:endParaRPr lang="en-GB" altLang="zh-CN" dirty="0">
              <a:solidFill>
                <a:srgbClr val="FF000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560DD68-2D03-4C07-BCE7-7777AF9CEB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7664" y="1600200"/>
            <a:ext cx="7566174" cy="4525963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Background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IFS125HR in Xianghe, China 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IF125M in Xinglong, China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anose="05000000000000000000" pitchFamily="2" charset="2"/>
              <a:buChar char="n"/>
            </a:pPr>
            <a:r>
              <a:rPr lang="en-US" altLang="zh-CN" noProof="1">
                <a:solidFill>
                  <a:srgbClr val="002060"/>
                </a:solidFill>
                <a:latin typeface="Arial" pitchFamily="34" charset="0"/>
                <a:ea typeface="黑体" panose="02010609060101010101" pitchFamily="49" charset="-122"/>
                <a:cs typeface="Arial" pitchFamily="34" charset="0"/>
                <a:sym typeface="+mn-ea"/>
              </a:rPr>
              <a:t>Future plan</a:t>
            </a:r>
            <a:endParaRPr lang="zh-CN" altLang="zh-CN" noProof="1">
              <a:solidFill>
                <a:srgbClr val="002060"/>
              </a:solidFill>
              <a:latin typeface="Arial" pitchFamily="34" charset="0"/>
              <a:ea typeface="黑体" panose="02010609060101010101" pitchFamily="49" charset="-122"/>
              <a:cs typeface="Arial" pitchFamily="34" charset="0"/>
              <a:sym typeface="+mn-ea"/>
            </a:endParaRP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C7DF0269-8341-49B9-A222-F12652FAF075}"/>
              </a:ext>
            </a:extLst>
          </p:cNvPr>
          <p:cNvSpPr/>
          <p:nvPr/>
        </p:nvSpPr>
        <p:spPr>
          <a:xfrm>
            <a:off x="827584" y="3683161"/>
            <a:ext cx="567372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18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1" t="17999" r="11250" b="17999"/>
          <a:stretch>
            <a:fillRect/>
          </a:stretch>
        </p:blipFill>
        <p:spPr bwMode="auto">
          <a:xfrm>
            <a:off x="2" y="0"/>
            <a:ext cx="9313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>
                <a:solidFill>
                  <a:srgbClr val="FF0000"/>
                </a:solidFill>
              </a:rPr>
              <a:t>Beijing, Xianghe, and Xinglong Stations</a:t>
            </a:r>
          </a:p>
        </p:txBody>
      </p:sp>
      <p:sp>
        <p:nvSpPr>
          <p:cNvPr id="4100" name="Oval 5"/>
          <p:cNvSpPr>
            <a:spLocks noChangeArrowheads="1"/>
          </p:cNvSpPr>
          <p:nvPr/>
        </p:nvSpPr>
        <p:spPr bwMode="auto">
          <a:xfrm>
            <a:off x="7380288" y="2060577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Text Box 8"/>
          <p:cNvSpPr txBox="1">
            <a:spLocks noChangeArrowheads="1"/>
          </p:cNvSpPr>
          <p:nvPr/>
        </p:nvSpPr>
        <p:spPr bwMode="auto">
          <a:xfrm>
            <a:off x="7451726" y="1557340"/>
            <a:ext cx="8787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>
                <a:solidFill>
                  <a:srgbClr val="003399"/>
                </a:solidFill>
              </a:rPr>
              <a:t>兴隆站</a:t>
            </a:r>
          </a:p>
          <a:p>
            <a:r>
              <a:rPr lang="en-US" altLang="zh-CN" sz="1000">
                <a:solidFill>
                  <a:srgbClr val="003399"/>
                </a:solidFill>
              </a:rPr>
              <a:t>Xinglong St</a:t>
            </a:r>
            <a:r>
              <a:rPr lang="en-US" altLang="zh-CN" sz="1200" b="1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15370" name="AutoShape 10"/>
          <p:cNvSpPr>
            <a:spLocks noChangeArrowheads="1"/>
          </p:cNvSpPr>
          <p:nvPr/>
        </p:nvSpPr>
        <p:spPr bwMode="auto">
          <a:xfrm>
            <a:off x="3779838" y="4221163"/>
            <a:ext cx="215900" cy="1444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03" name="Oval 12"/>
          <p:cNvSpPr>
            <a:spLocks noChangeArrowheads="1"/>
          </p:cNvSpPr>
          <p:nvPr/>
        </p:nvSpPr>
        <p:spPr bwMode="auto">
          <a:xfrm>
            <a:off x="5580063" y="5157789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4" name="Text Box 15"/>
          <p:cNvSpPr txBox="1">
            <a:spLocks noChangeArrowheads="1"/>
          </p:cNvSpPr>
          <p:nvPr/>
        </p:nvSpPr>
        <p:spPr bwMode="auto">
          <a:xfrm>
            <a:off x="5580063" y="5445126"/>
            <a:ext cx="8499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b="1">
                <a:solidFill>
                  <a:srgbClr val="003399"/>
                </a:solidFill>
              </a:rPr>
              <a:t>香河站</a:t>
            </a:r>
          </a:p>
          <a:p>
            <a:r>
              <a:rPr lang="en-US" altLang="zh-CN" sz="1000">
                <a:solidFill>
                  <a:srgbClr val="003399"/>
                </a:solidFill>
              </a:rPr>
              <a:t>Xianghe St</a:t>
            </a:r>
            <a:r>
              <a:rPr lang="en-US" altLang="zh-CN" sz="1200" b="1">
                <a:solidFill>
                  <a:srgbClr val="003399"/>
                </a:solidFill>
              </a:rPr>
              <a:t>.</a:t>
            </a:r>
          </a:p>
        </p:txBody>
      </p:sp>
      <p:sp>
        <p:nvSpPr>
          <p:cNvPr id="4105" name="Freeform 17"/>
          <p:cNvSpPr>
            <a:spLocks/>
          </p:cNvSpPr>
          <p:nvPr/>
        </p:nvSpPr>
        <p:spPr bwMode="auto">
          <a:xfrm>
            <a:off x="3995740" y="2036763"/>
            <a:ext cx="3455987" cy="2112963"/>
          </a:xfrm>
          <a:custGeom>
            <a:avLst/>
            <a:gdLst>
              <a:gd name="T0" fmla="*/ 0 w 2177"/>
              <a:gd name="T1" fmla="*/ 2112962 h 1331"/>
              <a:gd name="T2" fmla="*/ 71437 w 2177"/>
              <a:gd name="T3" fmla="*/ 1968500 h 1331"/>
              <a:gd name="T4" fmla="*/ 71437 w 2177"/>
              <a:gd name="T5" fmla="*/ 1897062 h 1331"/>
              <a:gd name="T6" fmla="*/ 144462 w 2177"/>
              <a:gd name="T7" fmla="*/ 1824037 h 1331"/>
              <a:gd name="T8" fmla="*/ 144462 w 2177"/>
              <a:gd name="T9" fmla="*/ 1679575 h 1331"/>
              <a:gd name="T10" fmla="*/ 144462 w 2177"/>
              <a:gd name="T11" fmla="*/ 1536700 h 1331"/>
              <a:gd name="T12" fmla="*/ 144462 w 2177"/>
              <a:gd name="T13" fmla="*/ 1320800 h 1331"/>
              <a:gd name="T14" fmla="*/ 144462 w 2177"/>
              <a:gd name="T15" fmla="*/ 1104900 h 1331"/>
              <a:gd name="T16" fmla="*/ 360362 w 2177"/>
              <a:gd name="T17" fmla="*/ 815975 h 1331"/>
              <a:gd name="T18" fmla="*/ 431800 w 2177"/>
              <a:gd name="T19" fmla="*/ 744537 h 1331"/>
              <a:gd name="T20" fmla="*/ 647700 w 2177"/>
              <a:gd name="T21" fmla="*/ 744537 h 1331"/>
              <a:gd name="T22" fmla="*/ 863600 w 2177"/>
              <a:gd name="T23" fmla="*/ 671512 h 1331"/>
              <a:gd name="T24" fmla="*/ 936625 w 2177"/>
              <a:gd name="T25" fmla="*/ 671512 h 1331"/>
              <a:gd name="T26" fmla="*/ 936625 w 2177"/>
              <a:gd name="T27" fmla="*/ 600075 h 1331"/>
              <a:gd name="T28" fmla="*/ 1081087 w 2177"/>
              <a:gd name="T29" fmla="*/ 455612 h 1331"/>
              <a:gd name="T30" fmla="*/ 1223962 w 2177"/>
              <a:gd name="T31" fmla="*/ 384175 h 1331"/>
              <a:gd name="T32" fmla="*/ 1368425 w 2177"/>
              <a:gd name="T33" fmla="*/ 239712 h 1331"/>
              <a:gd name="T34" fmla="*/ 1439862 w 2177"/>
              <a:gd name="T35" fmla="*/ 168275 h 1331"/>
              <a:gd name="T36" fmla="*/ 1512887 w 2177"/>
              <a:gd name="T37" fmla="*/ 96837 h 1331"/>
              <a:gd name="T38" fmla="*/ 1584325 w 2177"/>
              <a:gd name="T39" fmla="*/ 96837 h 1331"/>
              <a:gd name="T40" fmla="*/ 1728787 w 2177"/>
              <a:gd name="T41" fmla="*/ 96837 h 1331"/>
              <a:gd name="T42" fmla="*/ 1800225 w 2177"/>
              <a:gd name="T43" fmla="*/ 96837 h 1331"/>
              <a:gd name="T44" fmla="*/ 1871662 w 2177"/>
              <a:gd name="T45" fmla="*/ 168275 h 1331"/>
              <a:gd name="T46" fmla="*/ 2016125 w 2177"/>
              <a:gd name="T47" fmla="*/ 168275 h 1331"/>
              <a:gd name="T48" fmla="*/ 2089150 w 2177"/>
              <a:gd name="T49" fmla="*/ 23812 h 1331"/>
              <a:gd name="T50" fmla="*/ 2232025 w 2177"/>
              <a:gd name="T51" fmla="*/ 23812 h 1331"/>
              <a:gd name="T52" fmla="*/ 2305050 w 2177"/>
              <a:gd name="T53" fmla="*/ 23812 h 1331"/>
              <a:gd name="T54" fmla="*/ 2447925 w 2177"/>
              <a:gd name="T55" fmla="*/ 23812 h 1331"/>
              <a:gd name="T56" fmla="*/ 2663825 w 2177"/>
              <a:gd name="T57" fmla="*/ 23812 h 1331"/>
              <a:gd name="T58" fmla="*/ 2736850 w 2177"/>
              <a:gd name="T59" fmla="*/ 96837 h 1331"/>
              <a:gd name="T60" fmla="*/ 2881312 w 2177"/>
              <a:gd name="T61" fmla="*/ 96837 h 1331"/>
              <a:gd name="T62" fmla="*/ 3097212 w 2177"/>
              <a:gd name="T63" fmla="*/ 96837 h 1331"/>
              <a:gd name="T64" fmla="*/ 3168650 w 2177"/>
              <a:gd name="T65" fmla="*/ 96837 h 1331"/>
              <a:gd name="T66" fmla="*/ 3240087 w 2177"/>
              <a:gd name="T67" fmla="*/ 96837 h 1331"/>
              <a:gd name="T68" fmla="*/ 3384550 w 2177"/>
              <a:gd name="T69" fmla="*/ 96837 h 1331"/>
              <a:gd name="T70" fmla="*/ 3455987 w 2177"/>
              <a:gd name="T71" fmla="*/ 168275 h 1331"/>
              <a:gd name="T72" fmla="*/ 3384550 w 2177"/>
              <a:gd name="T73" fmla="*/ 96837 h 133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77" h="1331">
                <a:moveTo>
                  <a:pt x="0" y="1331"/>
                </a:moveTo>
                <a:cubicBezTo>
                  <a:pt x="19" y="1297"/>
                  <a:pt x="38" y="1263"/>
                  <a:pt x="45" y="1240"/>
                </a:cubicBezTo>
                <a:cubicBezTo>
                  <a:pt x="52" y="1217"/>
                  <a:pt x="37" y="1210"/>
                  <a:pt x="45" y="1195"/>
                </a:cubicBezTo>
                <a:cubicBezTo>
                  <a:pt x="53" y="1180"/>
                  <a:pt x="83" y="1172"/>
                  <a:pt x="91" y="1149"/>
                </a:cubicBezTo>
                <a:cubicBezTo>
                  <a:pt x="99" y="1126"/>
                  <a:pt x="91" y="1088"/>
                  <a:pt x="91" y="1058"/>
                </a:cubicBezTo>
                <a:cubicBezTo>
                  <a:pt x="91" y="1028"/>
                  <a:pt x="91" y="1006"/>
                  <a:pt x="91" y="968"/>
                </a:cubicBezTo>
                <a:cubicBezTo>
                  <a:pt x="91" y="930"/>
                  <a:pt x="91" y="877"/>
                  <a:pt x="91" y="832"/>
                </a:cubicBezTo>
                <a:cubicBezTo>
                  <a:pt x="91" y="787"/>
                  <a:pt x="68" y="749"/>
                  <a:pt x="91" y="696"/>
                </a:cubicBezTo>
                <a:cubicBezTo>
                  <a:pt x="114" y="643"/>
                  <a:pt x="197" y="552"/>
                  <a:pt x="227" y="514"/>
                </a:cubicBezTo>
                <a:cubicBezTo>
                  <a:pt x="257" y="476"/>
                  <a:pt x="242" y="476"/>
                  <a:pt x="272" y="469"/>
                </a:cubicBezTo>
                <a:cubicBezTo>
                  <a:pt x="302" y="462"/>
                  <a:pt x="363" y="477"/>
                  <a:pt x="408" y="469"/>
                </a:cubicBezTo>
                <a:cubicBezTo>
                  <a:pt x="453" y="461"/>
                  <a:pt x="514" y="431"/>
                  <a:pt x="544" y="423"/>
                </a:cubicBezTo>
                <a:cubicBezTo>
                  <a:pt x="574" y="415"/>
                  <a:pt x="582" y="430"/>
                  <a:pt x="590" y="423"/>
                </a:cubicBezTo>
                <a:cubicBezTo>
                  <a:pt x="598" y="416"/>
                  <a:pt x="575" y="401"/>
                  <a:pt x="590" y="378"/>
                </a:cubicBezTo>
                <a:cubicBezTo>
                  <a:pt x="605" y="355"/>
                  <a:pt x="651" y="310"/>
                  <a:pt x="681" y="287"/>
                </a:cubicBezTo>
                <a:cubicBezTo>
                  <a:pt x="711" y="264"/>
                  <a:pt x="741" y="265"/>
                  <a:pt x="771" y="242"/>
                </a:cubicBezTo>
                <a:cubicBezTo>
                  <a:pt x="801" y="219"/>
                  <a:pt x="839" y="174"/>
                  <a:pt x="862" y="151"/>
                </a:cubicBezTo>
                <a:cubicBezTo>
                  <a:pt x="885" y="128"/>
                  <a:pt x="892" y="121"/>
                  <a:pt x="907" y="106"/>
                </a:cubicBezTo>
                <a:cubicBezTo>
                  <a:pt x="922" y="91"/>
                  <a:pt x="938" y="68"/>
                  <a:pt x="953" y="61"/>
                </a:cubicBezTo>
                <a:cubicBezTo>
                  <a:pt x="968" y="54"/>
                  <a:pt x="975" y="61"/>
                  <a:pt x="998" y="61"/>
                </a:cubicBezTo>
                <a:cubicBezTo>
                  <a:pt x="1021" y="61"/>
                  <a:pt x="1066" y="61"/>
                  <a:pt x="1089" y="61"/>
                </a:cubicBezTo>
                <a:cubicBezTo>
                  <a:pt x="1112" y="61"/>
                  <a:pt x="1119" y="54"/>
                  <a:pt x="1134" y="61"/>
                </a:cubicBezTo>
                <a:cubicBezTo>
                  <a:pt x="1149" y="68"/>
                  <a:pt x="1156" y="99"/>
                  <a:pt x="1179" y="106"/>
                </a:cubicBezTo>
                <a:cubicBezTo>
                  <a:pt x="1202" y="113"/>
                  <a:pt x="1247" y="121"/>
                  <a:pt x="1270" y="106"/>
                </a:cubicBezTo>
                <a:cubicBezTo>
                  <a:pt x="1293" y="91"/>
                  <a:pt x="1293" y="30"/>
                  <a:pt x="1316" y="15"/>
                </a:cubicBezTo>
                <a:cubicBezTo>
                  <a:pt x="1339" y="0"/>
                  <a:pt x="1383" y="15"/>
                  <a:pt x="1406" y="15"/>
                </a:cubicBezTo>
                <a:cubicBezTo>
                  <a:pt x="1429" y="15"/>
                  <a:pt x="1429" y="15"/>
                  <a:pt x="1452" y="15"/>
                </a:cubicBezTo>
                <a:cubicBezTo>
                  <a:pt x="1475" y="15"/>
                  <a:pt x="1504" y="15"/>
                  <a:pt x="1542" y="15"/>
                </a:cubicBezTo>
                <a:cubicBezTo>
                  <a:pt x="1580" y="15"/>
                  <a:pt x="1648" y="7"/>
                  <a:pt x="1678" y="15"/>
                </a:cubicBezTo>
                <a:cubicBezTo>
                  <a:pt x="1708" y="23"/>
                  <a:pt x="1701" y="53"/>
                  <a:pt x="1724" y="61"/>
                </a:cubicBezTo>
                <a:cubicBezTo>
                  <a:pt x="1747" y="69"/>
                  <a:pt x="1777" y="61"/>
                  <a:pt x="1815" y="61"/>
                </a:cubicBezTo>
                <a:cubicBezTo>
                  <a:pt x="1853" y="61"/>
                  <a:pt x="1921" y="61"/>
                  <a:pt x="1951" y="61"/>
                </a:cubicBezTo>
                <a:cubicBezTo>
                  <a:pt x="1981" y="61"/>
                  <a:pt x="1981" y="61"/>
                  <a:pt x="1996" y="61"/>
                </a:cubicBezTo>
                <a:cubicBezTo>
                  <a:pt x="2011" y="61"/>
                  <a:pt x="2018" y="61"/>
                  <a:pt x="2041" y="61"/>
                </a:cubicBezTo>
                <a:cubicBezTo>
                  <a:pt x="2064" y="61"/>
                  <a:pt x="2109" y="54"/>
                  <a:pt x="2132" y="61"/>
                </a:cubicBezTo>
                <a:cubicBezTo>
                  <a:pt x="2155" y="68"/>
                  <a:pt x="2177" y="106"/>
                  <a:pt x="2177" y="106"/>
                </a:cubicBezTo>
                <a:cubicBezTo>
                  <a:pt x="2177" y="106"/>
                  <a:pt x="2154" y="83"/>
                  <a:pt x="2132" y="61"/>
                </a:cubicBezTo>
              </a:path>
            </a:pathLst>
          </a:custGeom>
          <a:noFill/>
          <a:ln w="15875" cap="flat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8"/>
          <p:cNvSpPr>
            <a:spLocks/>
          </p:cNvSpPr>
          <p:nvPr/>
        </p:nvSpPr>
        <p:spPr bwMode="auto">
          <a:xfrm>
            <a:off x="4140202" y="4641851"/>
            <a:ext cx="1597025" cy="587375"/>
          </a:xfrm>
          <a:custGeom>
            <a:avLst/>
            <a:gdLst>
              <a:gd name="T0" fmla="*/ 0 w 1006"/>
              <a:gd name="T1" fmla="*/ 11113 h 370"/>
              <a:gd name="T2" fmla="*/ 144463 w 1006"/>
              <a:gd name="T3" fmla="*/ 11113 h 370"/>
              <a:gd name="T4" fmla="*/ 287338 w 1006"/>
              <a:gd name="T5" fmla="*/ 82550 h 370"/>
              <a:gd name="T6" fmla="*/ 431800 w 1006"/>
              <a:gd name="T7" fmla="*/ 82550 h 370"/>
              <a:gd name="T8" fmla="*/ 576263 w 1006"/>
              <a:gd name="T9" fmla="*/ 227013 h 370"/>
              <a:gd name="T10" fmla="*/ 647700 w 1006"/>
              <a:gd name="T11" fmla="*/ 227013 h 370"/>
              <a:gd name="T12" fmla="*/ 719138 w 1006"/>
              <a:gd name="T13" fmla="*/ 227013 h 370"/>
              <a:gd name="T14" fmla="*/ 863600 w 1006"/>
              <a:gd name="T15" fmla="*/ 300038 h 370"/>
              <a:gd name="T16" fmla="*/ 936625 w 1006"/>
              <a:gd name="T17" fmla="*/ 371475 h 370"/>
              <a:gd name="T18" fmla="*/ 1008063 w 1006"/>
              <a:gd name="T19" fmla="*/ 371475 h 370"/>
              <a:gd name="T20" fmla="*/ 1079500 w 1006"/>
              <a:gd name="T21" fmla="*/ 371475 h 370"/>
              <a:gd name="T22" fmla="*/ 1152525 w 1006"/>
              <a:gd name="T23" fmla="*/ 371475 h 370"/>
              <a:gd name="T24" fmla="*/ 1223963 w 1006"/>
              <a:gd name="T25" fmla="*/ 371475 h 370"/>
              <a:gd name="T26" fmla="*/ 1368425 w 1006"/>
              <a:gd name="T27" fmla="*/ 371475 h 370"/>
              <a:gd name="T28" fmla="*/ 1368425 w 1006"/>
              <a:gd name="T29" fmla="*/ 442913 h 370"/>
              <a:gd name="T30" fmla="*/ 1439863 w 1006"/>
              <a:gd name="T31" fmla="*/ 442913 h 370"/>
              <a:gd name="T32" fmla="*/ 1511300 w 1006"/>
              <a:gd name="T33" fmla="*/ 442913 h 370"/>
              <a:gd name="T34" fmla="*/ 1584325 w 1006"/>
              <a:gd name="T35" fmla="*/ 442913 h 370"/>
              <a:gd name="T36" fmla="*/ 1584325 w 1006"/>
              <a:gd name="T37" fmla="*/ 515938 h 370"/>
              <a:gd name="T38" fmla="*/ 1511300 w 1006"/>
              <a:gd name="T39" fmla="*/ 515938 h 370"/>
              <a:gd name="T40" fmla="*/ 1511300 w 1006"/>
              <a:gd name="T41" fmla="*/ 587375 h 37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06" h="370">
                <a:moveTo>
                  <a:pt x="0" y="7"/>
                </a:moveTo>
                <a:cubicBezTo>
                  <a:pt x="30" y="3"/>
                  <a:pt x="61" y="0"/>
                  <a:pt x="91" y="7"/>
                </a:cubicBezTo>
                <a:cubicBezTo>
                  <a:pt x="121" y="14"/>
                  <a:pt x="151" y="45"/>
                  <a:pt x="181" y="52"/>
                </a:cubicBezTo>
                <a:cubicBezTo>
                  <a:pt x="211" y="59"/>
                  <a:pt x="242" y="37"/>
                  <a:pt x="272" y="52"/>
                </a:cubicBezTo>
                <a:cubicBezTo>
                  <a:pt x="302" y="67"/>
                  <a:pt x="340" y="128"/>
                  <a:pt x="363" y="143"/>
                </a:cubicBezTo>
                <a:cubicBezTo>
                  <a:pt x="386" y="158"/>
                  <a:pt x="393" y="143"/>
                  <a:pt x="408" y="143"/>
                </a:cubicBezTo>
                <a:cubicBezTo>
                  <a:pt x="423" y="143"/>
                  <a:pt x="430" y="135"/>
                  <a:pt x="453" y="143"/>
                </a:cubicBezTo>
                <a:cubicBezTo>
                  <a:pt x="476" y="151"/>
                  <a:pt x="521" y="174"/>
                  <a:pt x="544" y="189"/>
                </a:cubicBezTo>
                <a:cubicBezTo>
                  <a:pt x="567" y="204"/>
                  <a:pt x="575" y="227"/>
                  <a:pt x="590" y="234"/>
                </a:cubicBezTo>
                <a:cubicBezTo>
                  <a:pt x="605" y="241"/>
                  <a:pt x="620" y="234"/>
                  <a:pt x="635" y="234"/>
                </a:cubicBezTo>
                <a:cubicBezTo>
                  <a:pt x="650" y="234"/>
                  <a:pt x="665" y="234"/>
                  <a:pt x="680" y="234"/>
                </a:cubicBezTo>
                <a:cubicBezTo>
                  <a:pt x="695" y="234"/>
                  <a:pt x="711" y="234"/>
                  <a:pt x="726" y="234"/>
                </a:cubicBezTo>
                <a:cubicBezTo>
                  <a:pt x="741" y="234"/>
                  <a:pt x="748" y="234"/>
                  <a:pt x="771" y="234"/>
                </a:cubicBezTo>
                <a:cubicBezTo>
                  <a:pt x="794" y="234"/>
                  <a:pt x="847" y="227"/>
                  <a:pt x="862" y="234"/>
                </a:cubicBezTo>
                <a:cubicBezTo>
                  <a:pt x="877" y="241"/>
                  <a:pt x="855" y="272"/>
                  <a:pt x="862" y="279"/>
                </a:cubicBezTo>
                <a:cubicBezTo>
                  <a:pt x="869" y="286"/>
                  <a:pt x="892" y="279"/>
                  <a:pt x="907" y="279"/>
                </a:cubicBezTo>
                <a:cubicBezTo>
                  <a:pt x="922" y="279"/>
                  <a:pt x="937" y="279"/>
                  <a:pt x="952" y="279"/>
                </a:cubicBezTo>
                <a:cubicBezTo>
                  <a:pt x="967" y="279"/>
                  <a:pt x="990" y="271"/>
                  <a:pt x="998" y="279"/>
                </a:cubicBezTo>
                <a:cubicBezTo>
                  <a:pt x="1006" y="287"/>
                  <a:pt x="1006" y="317"/>
                  <a:pt x="998" y="325"/>
                </a:cubicBezTo>
                <a:cubicBezTo>
                  <a:pt x="990" y="333"/>
                  <a:pt x="960" y="318"/>
                  <a:pt x="952" y="325"/>
                </a:cubicBezTo>
                <a:cubicBezTo>
                  <a:pt x="944" y="332"/>
                  <a:pt x="948" y="351"/>
                  <a:pt x="952" y="370"/>
                </a:cubicBezTo>
              </a:path>
            </a:pathLst>
          </a:custGeom>
          <a:noFill/>
          <a:ln w="15875" cap="flat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9"/>
          <p:cNvSpPr>
            <a:spLocks/>
          </p:cNvSpPr>
          <p:nvPr/>
        </p:nvSpPr>
        <p:spPr bwMode="auto">
          <a:xfrm>
            <a:off x="5940425" y="2122488"/>
            <a:ext cx="1511300" cy="3262312"/>
          </a:xfrm>
          <a:custGeom>
            <a:avLst/>
            <a:gdLst>
              <a:gd name="T0" fmla="*/ 0 w 952"/>
              <a:gd name="T1" fmla="*/ 2962275 h 2055"/>
              <a:gd name="T2" fmla="*/ 144463 w 952"/>
              <a:gd name="T3" fmla="*/ 2962275 h 2055"/>
              <a:gd name="T4" fmla="*/ 215900 w 952"/>
              <a:gd name="T5" fmla="*/ 2962275 h 2055"/>
              <a:gd name="T6" fmla="*/ 287338 w 952"/>
              <a:gd name="T7" fmla="*/ 3035300 h 2055"/>
              <a:gd name="T8" fmla="*/ 431800 w 952"/>
              <a:gd name="T9" fmla="*/ 3035300 h 2055"/>
              <a:gd name="T10" fmla="*/ 503238 w 952"/>
              <a:gd name="T11" fmla="*/ 3035300 h 2055"/>
              <a:gd name="T12" fmla="*/ 647700 w 952"/>
              <a:gd name="T13" fmla="*/ 3035300 h 2055"/>
              <a:gd name="T14" fmla="*/ 719138 w 952"/>
              <a:gd name="T15" fmla="*/ 3035300 h 2055"/>
              <a:gd name="T16" fmla="*/ 792163 w 952"/>
              <a:gd name="T17" fmla="*/ 3106737 h 2055"/>
              <a:gd name="T18" fmla="*/ 863600 w 952"/>
              <a:gd name="T19" fmla="*/ 3178175 h 2055"/>
              <a:gd name="T20" fmla="*/ 1008063 w 952"/>
              <a:gd name="T21" fmla="*/ 3251200 h 2055"/>
              <a:gd name="T22" fmla="*/ 1008063 w 952"/>
              <a:gd name="T23" fmla="*/ 3106737 h 2055"/>
              <a:gd name="T24" fmla="*/ 1008063 w 952"/>
              <a:gd name="T25" fmla="*/ 2962275 h 2055"/>
              <a:gd name="T26" fmla="*/ 1008063 w 952"/>
              <a:gd name="T27" fmla="*/ 2819400 h 2055"/>
              <a:gd name="T28" fmla="*/ 936625 w 952"/>
              <a:gd name="T29" fmla="*/ 2746375 h 2055"/>
              <a:gd name="T30" fmla="*/ 863600 w 952"/>
              <a:gd name="T31" fmla="*/ 2601912 h 2055"/>
              <a:gd name="T32" fmla="*/ 863600 w 952"/>
              <a:gd name="T33" fmla="*/ 2530475 h 2055"/>
              <a:gd name="T34" fmla="*/ 863600 w 952"/>
              <a:gd name="T35" fmla="*/ 2314575 h 2055"/>
              <a:gd name="T36" fmla="*/ 863600 w 952"/>
              <a:gd name="T37" fmla="*/ 2243137 h 2055"/>
              <a:gd name="T38" fmla="*/ 863600 w 952"/>
              <a:gd name="T39" fmla="*/ 2098675 h 2055"/>
              <a:gd name="T40" fmla="*/ 863600 w 952"/>
              <a:gd name="T41" fmla="*/ 1954212 h 2055"/>
              <a:gd name="T42" fmla="*/ 863600 w 952"/>
              <a:gd name="T43" fmla="*/ 1811337 h 2055"/>
              <a:gd name="T44" fmla="*/ 863600 w 952"/>
              <a:gd name="T45" fmla="*/ 1738312 h 2055"/>
              <a:gd name="T46" fmla="*/ 1008063 w 952"/>
              <a:gd name="T47" fmla="*/ 1738312 h 2055"/>
              <a:gd name="T48" fmla="*/ 1008063 w 952"/>
              <a:gd name="T49" fmla="*/ 1593850 h 2055"/>
              <a:gd name="T50" fmla="*/ 1008063 w 952"/>
              <a:gd name="T51" fmla="*/ 1522412 h 2055"/>
              <a:gd name="T52" fmla="*/ 936625 w 952"/>
              <a:gd name="T53" fmla="*/ 1450975 h 2055"/>
              <a:gd name="T54" fmla="*/ 1008063 w 952"/>
              <a:gd name="T55" fmla="*/ 1306512 h 2055"/>
              <a:gd name="T56" fmla="*/ 1008063 w 952"/>
              <a:gd name="T57" fmla="*/ 1235075 h 2055"/>
              <a:gd name="T58" fmla="*/ 1079500 w 952"/>
              <a:gd name="T59" fmla="*/ 1162050 h 2055"/>
              <a:gd name="T60" fmla="*/ 1079500 w 952"/>
              <a:gd name="T61" fmla="*/ 1019175 h 2055"/>
              <a:gd name="T62" fmla="*/ 1152525 w 952"/>
              <a:gd name="T63" fmla="*/ 874712 h 2055"/>
              <a:gd name="T64" fmla="*/ 1152525 w 952"/>
              <a:gd name="T65" fmla="*/ 730250 h 2055"/>
              <a:gd name="T66" fmla="*/ 1079500 w 952"/>
              <a:gd name="T67" fmla="*/ 658812 h 2055"/>
              <a:gd name="T68" fmla="*/ 1079500 w 952"/>
              <a:gd name="T69" fmla="*/ 514350 h 2055"/>
              <a:gd name="T70" fmla="*/ 1079500 w 952"/>
              <a:gd name="T71" fmla="*/ 442912 h 2055"/>
              <a:gd name="T72" fmla="*/ 1152525 w 952"/>
              <a:gd name="T73" fmla="*/ 298450 h 2055"/>
              <a:gd name="T74" fmla="*/ 1152525 w 952"/>
              <a:gd name="T75" fmla="*/ 153987 h 2055"/>
              <a:gd name="T76" fmla="*/ 1152525 w 952"/>
              <a:gd name="T77" fmla="*/ 82550 h 2055"/>
              <a:gd name="T78" fmla="*/ 1223963 w 952"/>
              <a:gd name="T79" fmla="*/ 11112 h 2055"/>
              <a:gd name="T80" fmla="*/ 1368425 w 952"/>
              <a:gd name="T81" fmla="*/ 11112 h 2055"/>
              <a:gd name="T82" fmla="*/ 1439863 w 952"/>
              <a:gd name="T83" fmla="*/ 11112 h 2055"/>
              <a:gd name="T84" fmla="*/ 1511300 w 952"/>
              <a:gd name="T85" fmla="*/ 11112 h 20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52" h="2055">
                <a:moveTo>
                  <a:pt x="0" y="1866"/>
                </a:moveTo>
                <a:cubicBezTo>
                  <a:pt x="34" y="1866"/>
                  <a:pt x="68" y="1866"/>
                  <a:pt x="91" y="1866"/>
                </a:cubicBezTo>
                <a:cubicBezTo>
                  <a:pt x="114" y="1866"/>
                  <a:pt x="121" y="1858"/>
                  <a:pt x="136" y="1866"/>
                </a:cubicBezTo>
                <a:cubicBezTo>
                  <a:pt x="151" y="1874"/>
                  <a:pt x="158" y="1904"/>
                  <a:pt x="181" y="1912"/>
                </a:cubicBezTo>
                <a:cubicBezTo>
                  <a:pt x="204" y="1920"/>
                  <a:pt x="249" y="1912"/>
                  <a:pt x="272" y="1912"/>
                </a:cubicBezTo>
                <a:cubicBezTo>
                  <a:pt x="295" y="1912"/>
                  <a:pt x="294" y="1912"/>
                  <a:pt x="317" y="1912"/>
                </a:cubicBezTo>
                <a:cubicBezTo>
                  <a:pt x="340" y="1912"/>
                  <a:pt x="385" y="1912"/>
                  <a:pt x="408" y="1912"/>
                </a:cubicBezTo>
                <a:cubicBezTo>
                  <a:pt x="431" y="1912"/>
                  <a:pt x="438" y="1905"/>
                  <a:pt x="453" y="1912"/>
                </a:cubicBezTo>
                <a:cubicBezTo>
                  <a:pt x="468" y="1919"/>
                  <a:pt x="484" y="1942"/>
                  <a:pt x="499" y="1957"/>
                </a:cubicBezTo>
                <a:cubicBezTo>
                  <a:pt x="514" y="1972"/>
                  <a:pt x="521" y="1987"/>
                  <a:pt x="544" y="2002"/>
                </a:cubicBezTo>
                <a:cubicBezTo>
                  <a:pt x="567" y="2017"/>
                  <a:pt x="620" y="2055"/>
                  <a:pt x="635" y="2048"/>
                </a:cubicBezTo>
                <a:cubicBezTo>
                  <a:pt x="650" y="2041"/>
                  <a:pt x="635" y="1987"/>
                  <a:pt x="635" y="1957"/>
                </a:cubicBezTo>
                <a:cubicBezTo>
                  <a:pt x="635" y="1927"/>
                  <a:pt x="635" y="1896"/>
                  <a:pt x="635" y="1866"/>
                </a:cubicBezTo>
                <a:cubicBezTo>
                  <a:pt x="635" y="1836"/>
                  <a:pt x="642" y="1799"/>
                  <a:pt x="635" y="1776"/>
                </a:cubicBezTo>
                <a:cubicBezTo>
                  <a:pt x="628" y="1753"/>
                  <a:pt x="605" y="1753"/>
                  <a:pt x="590" y="1730"/>
                </a:cubicBezTo>
                <a:cubicBezTo>
                  <a:pt x="575" y="1707"/>
                  <a:pt x="552" y="1662"/>
                  <a:pt x="544" y="1639"/>
                </a:cubicBezTo>
                <a:cubicBezTo>
                  <a:pt x="536" y="1616"/>
                  <a:pt x="544" y="1624"/>
                  <a:pt x="544" y="1594"/>
                </a:cubicBezTo>
                <a:cubicBezTo>
                  <a:pt x="544" y="1564"/>
                  <a:pt x="544" y="1488"/>
                  <a:pt x="544" y="1458"/>
                </a:cubicBezTo>
                <a:cubicBezTo>
                  <a:pt x="544" y="1428"/>
                  <a:pt x="544" y="1436"/>
                  <a:pt x="544" y="1413"/>
                </a:cubicBezTo>
                <a:cubicBezTo>
                  <a:pt x="544" y="1390"/>
                  <a:pt x="544" y="1352"/>
                  <a:pt x="544" y="1322"/>
                </a:cubicBezTo>
                <a:cubicBezTo>
                  <a:pt x="544" y="1292"/>
                  <a:pt x="544" y="1261"/>
                  <a:pt x="544" y="1231"/>
                </a:cubicBezTo>
                <a:cubicBezTo>
                  <a:pt x="544" y="1201"/>
                  <a:pt x="544" y="1164"/>
                  <a:pt x="544" y="1141"/>
                </a:cubicBezTo>
                <a:cubicBezTo>
                  <a:pt x="544" y="1118"/>
                  <a:pt x="529" y="1103"/>
                  <a:pt x="544" y="1095"/>
                </a:cubicBezTo>
                <a:cubicBezTo>
                  <a:pt x="559" y="1087"/>
                  <a:pt x="620" y="1110"/>
                  <a:pt x="635" y="1095"/>
                </a:cubicBezTo>
                <a:cubicBezTo>
                  <a:pt x="650" y="1080"/>
                  <a:pt x="635" y="1027"/>
                  <a:pt x="635" y="1004"/>
                </a:cubicBezTo>
                <a:cubicBezTo>
                  <a:pt x="635" y="981"/>
                  <a:pt x="642" y="974"/>
                  <a:pt x="635" y="959"/>
                </a:cubicBezTo>
                <a:cubicBezTo>
                  <a:pt x="628" y="944"/>
                  <a:pt x="590" y="937"/>
                  <a:pt x="590" y="914"/>
                </a:cubicBezTo>
                <a:cubicBezTo>
                  <a:pt x="590" y="891"/>
                  <a:pt x="628" y="846"/>
                  <a:pt x="635" y="823"/>
                </a:cubicBezTo>
                <a:cubicBezTo>
                  <a:pt x="642" y="800"/>
                  <a:pt x="628" y="793"/>
                  <a:pt x="635" y="778"/>
                </a:cubicBezTo>
                <a:cubicBezTo>
                  <a:pt x="642" y="763"/>
                  <a:pt x="673" y="755"/>
                  <a:pt x="680" y="732"/>
                </a:cubicBezTo>
                <a:cubicBezTo>
                  <a:pt x="687" y="709"/>
                  <a:pt x="672" y="672"/>
                  <a:pt x="680" y="642"/>
                </a:cubicBezTo>
                <a:cubicBezTo>
                  <a:pt x="688" y="612"/>
                  <a:pt x="718" y="581"/>
                  <a:pt x="726" y="551"/>
                </a:cubicBezTo>
                <a:cubicBezTo>
                  <a:pt x="734" y="521"/>
                  <a:pt x="734" y="483"/>
                  <a:pt x="726" y="460"/>
                </a:cubicBezTo>
                <a:cubicBezTo>
                  <a:pt x="718" y="437"/>
                  <a:pt x="688" y="438"/>
                  <a:pt x="680" y="415"/>
                </a:cubicBezTo>
                <a:cubicBezTo>
                  <a:pt x="672" y="392"/>
                  <a:pt x="680" y="347"/>
                  <a:pt x="680" y="324"/>
                </a:cubicBezTo>
                <a:cubicBezTo>
                  <a:pt x="680" y="301"/>
                  <a:pt x="672" y="302"/>
                  <a:pt x="680" y="279"/>
                </a:cubicBezTo>
                <a:cubicBezTo>
                  <a:pt x="688" y="256"/>
                  <a:pt x="718" y="218"/>
                  <a:pt x="726" y="188"/>
                </a:cubicBezTo>
                <a:cubicBezTo>
                  <a:pt x="734" y="158"/>
                  <a:pt x="726" y="120"/>
                  <a:pt x="726" y="97"/>
                </a:cubicBezTo>
                <a:cubicBezTo>
                  <a:pt x="726" y="74"/>
                  <a:pt x="719" y="67"/>
                  <a:pt x="726" y="52"/>
                </a:cubicBezTo>
                <a:cubicBezTo>
                  <a:pt x="733" y="37"/>
                  <a:pt x="748" y="14"/>
                  <a:pt x="771" y="7"/>
                </a:cubicBezTo>
                <a:cubicBezTo>
                  <a:pt x="794" y="0"/>
                  <a:pt x="839" y="7"/>
                  <a:pt x="862" y="7"/>
                </a:cubicBezTo>
                <a:cubicBezTo>
                  <a:pt x="885" y="7"/>
                  <a:pt x="892" y="7"/>
                  <a:pt x="907" y="7"/>
                </a:cubicBezTo>
                <a:cubicBezTo>
                  <a:pt x="922" y="7"/>
                  <a:pt x="945" y="7"/>
                  <a:pt x="952" y="7"/>
                </a:cubicBezTo>
              </a:path>
            </a:pathLst>
          </a:custGeom>
          <a:noFill/>
          <a:ln w="15875" cap="flat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Text Box 20"/>
          <p:cNvSpPr txBox="1">
            <a:spLocks noChangeArrowheads="1"/>
          </p:cNvSpPr>
          <p:nvPr/>
        </p:nvSpPr>
        <p:spPr bwMode="auto">
          <a:xfrm>
            <a:off x="4767264" y="4456113"/>
            <a:ext cx="7489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/>
              <a:t>50km</a:t>
            </a:r>
          </a:p>
        </p:txBody>
      </p:sp>
      <p:sp>
        <p:nvSpPr>
          <p:cNvPr id="4109" name="Text Box 21"/>
          <p:cNvSpPr txBox="1">
            <a:spLocks noChangeArrowheads="1"/>
          </p:cNvSpPr>
          <p:nvPr/>
        </p:nvSpPr>
        <p:spPr bwMode="auto">
          <a:xfrm>
            <a:off x="5076826" y="2636839"/>
            <a:ext cx="8771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/>
              <a:t>120km</a:t>
            </a:r>
          </a:p>
        </p:txBody>
      </p:sp>
      <p:sp>
        <p:nvSpPr>
          <p:cNvPr id="4110" name="Rectangle 3"/>
          <p:cNvSpPr txBox="1">
            <a:spLocks noChangeArrowheads="1"/>
          </p:cNvSpPr>
          <p:nvPr/>
        </p:nvSpPr>
        <p:spPr bwMode="auto">
          <a:xfrm>
            <a:off x="4002090" y="6021388"/>
            <a:ext cx="5387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zh-CN" sz="2000" dirty="0" err="1"/>
              <a:t>Xinglong</a:t>
            </a:r>
            <a:r>
              <a:rPr lang="en-US" altLang="zh-CN" sz="2000" dirty="0"/>
              <a:t> (40.4N,</a:t>
            </a:r>
            <a:r>
              <a:rPr lang="zh-CN" altLang="en-US" sz="2000" dirty="0"/>
              <a:t> </a:t>
            </a:r>
            <a:r>
              <a:rPr lang="en-US" altLang="zh-CN" sz="2000" dirty="0"/>
              <a:t>117.6E,</a:t>
            </a:r>
            <a:r>
              <a:rPr lang="zh-CN" altLang="en-US" sz="2000" dirty="0"/>
              <a:t> </a:t>
            </a:r>
            <a:r>
              <a:rPr lang="en-US" altLang="zh-CN" sz="2000" dirty="0"/>
              <a:t>960</a:t>
            </a:r>
            <a:r>
              <a:rPr lang="zh-CN" altLang="en-US" sz="2000" dirty="0"/>
              <a:t> </a:t>
            </a:r>
            <a:r>
              <a:rPr lang="en-US" altLang="zh-CN" sz="2000" dirty="0"/>
              <a:t>m</a:t>
            </a:r>
            <a:r>
              <a:rPr lang="zh-CN" altLang="en-US" sz="2000" dirty="0"/>
              <a:t> </a:t>
            </a:r>
            <a:r>
              <a:rPr lang="en-US" altLang="zh-CN" sz="2000" dirty="0" err="1"/>
              <a:t>a.s.l</a:t>
            </a:r>
            <a:r>
              <a:rPr lang="en-US" altLang="zh-CN" sz="2000" dirty="0"/>
              <a:t>) 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zh-CN" sz="2000" dirty="0" err="1"/>
              <a:t>Xianghe</a:t>
            </a:r>
            <a:r>
              <a:rPr lang="en-US" altLang="zh-CN" sz="2000" dirty="0"/>
              <a:t>(39.8 N,</a:t>
            </a:r>
            <a:r>
              <a:rPr lang="zh-CN" altLang="en-US" sz="2000" dirty="0"/>
              <a:t> </a:t>
            </a:r>
            <a:r>
              <a:rPr lang="en-US" altLang="zh-CN" sz="2000" dirty="0"/>
              <a:t>117.0E,</a:t>
            </a:r>
            <a:r>
              <a:rPr lang="zh-CN" altLang="en-US" sz="2000" dirty="0"/>
              <a:t> </a:t>
            </a:r>
            <a:r>
              <a:rPr lang="en-US" altLang="zh-CN" sz="2000" dirty="0"/>
              <a:t>50</a:t>
            </a:r>
            <a:r>
              <a:rPr lang="zh-CN" altLang="en-US" sz="2000" dirty="0"/>
              <a:t> </a:t>
            </a:r>
            <a:r>
              <a:rPr lang="en-US" altLang="zh-CN" sz="2000" dirty="0"/>
              <a:t>m</a:t>
            </a:r>
            <a:r>
              <a:rPr lang="zh-CN" altLang="en-US" sz="2000" dirty="0"/>
              <a:t> </a:t>
            </a:r>
            <a:r>
              <a:rPr lang="en-US" altLang="zh-CN" sz="2000" dirty="0" err="1"/>
              <a:t>a.s.l</a:t>
            </a:r>
            <a:r>
              <a:rPr lang="en-US" altLang="zh-CN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7341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683568" y="164638"/>
            <a:ext cx="8229600" cy="561975"/>
          </a:xfrm>
        </p:spPr>
        <p:txBody>
          <a:bodyPr/>
          <a:lstStyle/>
          <a:p>
            <a:pPr algn="ctr"/>
            <a:r>
              <a:rPr lang="en-US" altLang="zh-CN" sz="2400" dirty="0" err="1">
                <a:solidFill>
                  <a:srgbClr val="002060"/>
                </a:solidFill>
              </a:rPr>
              <a:t>Xinglong</a:t>
            </a:r>
            <a:r>
              <a:rPr lang="en-US" altLang="zh-CN" sz="2400" dirty="0">
                <a:solidFill>
                  <a:srgbClr val="002060"/>
                </a:solidFill>
              </a:rPr>
              <a:t> Astronomical Observatory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solidFill>
                <a:srgbClr val="002060"/>
              </a:solidFill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09" y="1124745"/>
            <a:ext cx="8207375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838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827088" y="3429001"/>
            <a:ext cx="71501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609600" indent="-609600"/>
            <a:endParaRPr lang="zh-CN" altLang="zh-CN" b="1">
              <a:solidFill>
                <a:srgbClr val="000099"/>
              </a:solidFill>
            </a:endParaRPr>
          </a:p>
        </p:txBody>
      </p:sp>
      <p:pic>
        <p:nvPicPr>
          <p:cNvPr id="6147" name="Picture 3" descr="P80901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288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563889" y="68628"/>
            <a:ext cx="5327701" cy="1661749"/>
          </a:xfrm>
        </p:spPr>
        <p:txBody>
          <a:bodyPr>
            <a:normAutofit/>
          </a:bodyPr>
          <a:lstStyle/>
          <a:p>
            <a:r>
              <a:rPr lang="en-US" altLang="zh-CN" sz="2200" b="1" dirty="0" err="1">
                <a:solidFill>
                  <a:srgbClr val="FF0000"/>
                </a:solidFill>
              </a:rPr>
              <a:t>Xinglong</a:t>
            </a:r>
            <a:r>
              <a:rPr lang="en-US" altLang="zh-CN" sz="2200" b="1" dirty="0">
                <a:solidFill>
                  <a:srgbClr val="FF0000"/>
                </a:solidFill>
              </a:rPr>
              <a:t> Atmospheric Background Observational Station (XLABOS) </a:t>
            </a:r>
            <a:br>
              <a:rPr lang="en-US" altLang="zh-CN" sz="28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</a:rPr>
              <a:t>大气本底观测网兴隆站</a:t>
            </a:r>
          </a:p>
        </p:txBody>
      </p:sp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4402139" y="1989139"/>
            <a:ext cx="36679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Xinglong (40.4N,</a:t>
            </a:r>
            <a:r>
              <a:rPr lang="zh-CN" altLang="en-US"/>
              <a:t> </a:t>
            </a:r>
            <a:r>
              <a:rPr lang="en-US" altLang="zh-CN"/>
              <a:t>117.6E,</a:t>
            </a:r>
            <a:r>
              <a:rPr lang="zh-CN" altLang="en-US"/>
              <a:t> </a:t>
            </a:r>
            <a:r>
              <a:rPr lang="en-US" altLang="zh-CN"/>
              <a:t>960</a:t>
            </a:r>
            <a:r>
              <a:rPr lang="zh-CN" altLang="en-US"/>
              <a:t> </a:t>
            </a:r>
            <a:r>
              <a:rPr lang="en-US" altLang="zh-CN"/>
              <a:t>m</a:t>
            </a:r>
            <a:r>
              <a:rPr lang="zh-CN" altLang="en-US"/>
              <a:t> </a:t>
            </a:r>
            <a:r>
              <a:rPr lang="en-US" altLang="zh-CN"/>
              <a:t>a.s.l) </a:t>
            </a:r>
          </a:p>
        </p:txBody>
      </p:sp>
    </p:spTree>
    <p:extLst>
      <p:ext uri="{BB962C8B-B14F-4D97-AF65-F5344CB8AC3E}">
        <p14:creationId xmlns:p14="http://schemas.microsoft.com/office/powerpoint/2010/main" val="188082146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116632"/>
            <a:ext cx="8007350" cy="596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9BE31F2C-BE0E-4291-9F43-08A644CD1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6085632"/>
            <a:ext cx="80243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</a:rPr>
              <a:t>(2) </a:t>
            </a:r>
            <a:r>
              <a:rPr lang="en-US" altLang="zh-CN" b="1" dirty="0" err="1">
                <a:solidFill>
                  <a:srgbClr val="FF0000"/>
                </a:solidFill>
              </a:rPr>
              <a:t>Xinglong</a:t>
            </a:r>
            <a:r>
              <a:rPr lang="en-US" altLang="zh-CN" b="1" dirty="0">
                <a:solidFill>
                  <a:srgbClr val="FF0000"/>
                </a:solidFill>
              </a:rPr>
              <a:t> Atmospheric Background Observational Station (XLABOS)</a:t>
            </a:r>
          </a:p>
          <a:p>
            <a:r>
              <a:rPr lang="en-US" altLang="zh-CN" dirty="0"/>
              <a:t>(40.4N,</a:t>
            </a:r>
            <a:r>
              <a:rPr lang="zh-CN" altLang="en-US" dirty="0"/>
              <a:t> </a:t>
            </a:r>
            <a:r>
              <a:rPr lang="en-US" altLang="zh-CN" dirty="0"/>
              <a:t>117.6E,</a:t>
            </a:r>
            <a:r>
              <a:rPr lang="zh-CN" altLang="en-US" dirty="0"/>
              <a:t> </a:t>
            </a:r>
            <a:r>
              <a:rPr lang="en-US" altLang="zh-CN" dirty="0"/>
              <a:t>960</a:t>
            </a:r>
            <a:r>
              <a:rPr lang="zh-CN" altLang="en-US" dirty="0"/>
              <a:t> </a:t>
            </a:r>
            <a:r>
              <a:rPr lang="en-US" altLang="zh-CN" dirty="0"/>
              <a:t>m</a:t>
            </a:r>
            <a:r>
              <a:rPr lang="zh-CN" altLang="en-US" dirty="0"/>
              <a:t> </a:t>
            </a:r>
            <a:r>
              <a:rPr lang="en-US" altLang="zh-CN" dirty="0" err="1"/>
              <a:t>a.s.l</a:t>
            </a:r>
            <a:r>
              <a:rPr lang="en-US" altLang="zh-CN" dirty="0"/>
              <a:t>) 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 </a:t>
            </a:r>
            <a:br>
              <a:rPr lang="en-US" altLang="zh-CN" b="1" dirty="0">
                <a:solidFill>
                  <a:srgbClr val="FF0000"/>
                </a:solidFill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4126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" y="-10035"/>
            <a:ext cx="8685893" cy="644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791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60648"/>
            <a:ext cx="7051675" cy="576263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zh-CN" sz="3200" dirty="0">
                <a:solidFill>
                  <a:srgbClr val="FF0000"/>
                </a:solidFill>
              </a:rPr>
              <a:t>Xinglong IFS125M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198" name="TextBox 14"/>
          <p:cNvSpPr txBox="1">
            <a:spLocks noChangeArrowheads="1"/>
          </p:cNvSpPr>
          <p:nvPr/>
        </p:nvSpPr>
        <p:spPr bwMode="auto">
          <a:xfrm>
            <a:off x="0" y="908720"/>
            <a:ext cx="5476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en-US" dirty="0"/>
              <a:t>Starting time : Sep 2014</a:t>
            </a:r>
          </a:p>
          <a:p>
            <a:pPr eaLnBrk="1" hangingPunct="1"/>
            <a:r>
              <a:rPr lang="en-US" altLang="en-US" dirty="0"/>
              <a:t>Detector: </a:t>
            </a:r>
            <a:r>
              <a:rPr lang="en-US" altLang="en-US" dirty="0" err="1"/>
              <a:t>InGaAs</a:t>
            </a:r>
            <a:r>
              <a:rPr lang="en-US" altLang="en-US" dirty="0"/>
              <a:t> with CaF2 </a:t>
            </a:r>
            <a:r>
              <a:rPr lang="en-US" altLang="en-US" dirty="0" err="1"/>
              <a:t>beamsplitter</a:t>
            </a:r>
            <a:endParaRPr lang="en-US" altLang="en-US" dirty="0"/>
          </a:p>
        </p:txBody>
      </p:sp>
      <p:pic>
        <p:nvPicPr>
          <p:cNvPr id="7" name="图片 6" descr="QQ图片2017111716405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16007" y="724354"/>
            <a:ext cx="3805372" cy="6046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97453"/>
            <a:ext cx="1909037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123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9ECE16A-EBB0-40B9-B71F-3CB23612F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22" y="1035815"/>
            <a:ext cx="7803556" cy="5822185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0B050E17-8662-4113-8D45-33B0A2429C46}"/>
              </a:ext>
            </a:extLst>
          </p:cNvPr>
          <p:cNvSpPr txBox="1">
            <a:spLocks/>
          </p:cNvSpPr>
          <p:nvPr/>
        </p:nvSpPr>
        <p:spPr>
          <a:xfrm>
            <a:off x="457200" y="20379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002060"/>
                </a:solidFill>
              </a:rPr>
              <a:t>PICARRO G2301 in Xinglong Station</a:t>
            </a:r>
            <a:br>
              <a:rPr lang="en-US" altLang="zh-CN" sz="3200" dirty="0">
                <a:solidFill>
                  <a:srgbClr val="FF0000"/>
                </a:solidFill>
              </a:rPr>
            </a:br>
            <a:r>
              <a:rPr lang="en-US" altLang="zh-CN" sz="3200" dirty="0">
                <a:solidFill>
                  <a:srgbClr val="FF0000"/>
                </a:solidFill>
              </a:rPr>
              <a:t>CO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2</a:t>
            </a:r>
            <a:r>
              <a:rPr lang="en-US" altLang="zh-CN" sz="3200" dirty="0">
                <a:solidFill>
                  <a:srgbClr val="FF0000"/>
                </a:solidFill>
              </a:rPr>
              <a:t>/CH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4</a:t>
            </a:r>
            <a:r>
              <a:rPr lang="en-US" altLang="zh-CN" sz="3200" dirty="0">
                <a:solidFill>
                  <a:srgbClr val="FF0000"/>
                </a:solidFill>
              </a:rPr>
              <a:t>/H</a:t>
            </a:r>
            <a:r>
              <a:rPr lang="en-US" altLang="zh-CN" sz="3200" baseline="-25000" dirty="0">
                <a:solidFill>
                  <a:srgbClr val="FF0000"/>
                </a:solidFill>
              </a:rPr>
              <a:t>2</a:t>
            </a:r>
            <a:r>
              <a:rPr lang="en-US" altLang="zh-CN" sz="3200" dirty="0">
                <a:solidFill>
                  <a:srgbClr val="FF0000"/>
                </a:solidFill>
              </a:rPr>
              <a:t>O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578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图片2017111716402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683568" y="164638"/>
            <a:ext cx="8229600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FF0000"/>
                </a:solidFill>
              </a:rPr>
              <a:t>Radiation Measurement Platform in Xinglong Station</a:t>
            </a:r>
          </a:p>
        </p:txBody>
      </p:sp>
    </p:spTree>
    <p:extLst>
      <p:ext uri="{BB962C8B-B14F-4D97-AF65-F5344CB8AC3E}">
        <p14:creationId xmlns:p14="http://schemas.microsoft.com/office/powerpoint/2010/main" val="11641115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2">
            <a:extLst>
              <a:ext uri="{FF2B5EF4-FFF2-40B4-BE49-F238E27FC236}">
                <a16:creationId xmlns:a16="http://schemas.microsoft.com/office/drawing/2014/main" id="{D983D8CC-06F2-412B-A35F-3924F83B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4205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2015</a:t>
            </a:r>
            <a:r>
              <a:rPr lang="zh-CN" altLang="zh-CN" sz="1800" b="1"/>
              <a:t>年</a:t>
            </a:r>
            <a:r>
              <a:rPr lang="en-US" altLang="zh-CN" sz="1800" b="1"/>
              <a:t>1</a:t>
            </a:r>
            <a:r>
              <a:rPr lang="zh-CN" altLang="zh-CN" sz="1800" b="1"/>
              <a:t>月至</a:t>
            </a:r>
            <a:r>
              <a:rPr lang="en-US" altLang="zh-CN" sz="1800" b="1"/>
              <a:t>2016</a:t>
            </a:r>
            <a:r>
              <a:rPr lang="zh-CN" altLang="zh-CN" sz="1800" b="1"/>
              <a:t>年</a:t>
            </a:r>
            <a:r>
              <a:rPr lang="en-US" altLang="zh-CN" sz="1800" b="1"/>
              <a:t>1</a:t>
            </a:r>
            <a:r>
              <a:rPr lang="zh-CN" altLang="zh-CN" sz="1800" b="1"/>
              <a:t>月，兴隆</a:t>
            </a:r>
            <a:r>
              <a:rPr lang="en-US" altLang="zh-CN" sz="1800" b="1"/>
              <a:t>FTS</a:t>
            </a:r>
            <a:r>
              <a:rPr lang="zh-CN" altLang="zh-CN" sz="1800" b="1"/>
              <a:t>的</a:t>
            </a:r>
            <a:r>
              <a:rPr lang="en-US" altLang="zh-CN" sz="1800" b="1"/>
              <a:t>XCO</a:t>
            </a:r>
            <a:r>
              <a:rPr lang="en-US" altLang="zh-CN" sz="1800" b="1" baseline="-25000"/>
              <a:t>2</a:t>
            </a:r>
            <a:r>
              <a:rPr lang="zh-CN" altLang="zh-CN" sz="1800" b="1"/>
              <a:t>（上）和</a:t>
            </a:r>
            <a:r>
              <a:rPr lang="en-US" altLang="zh-CN" sz="1800" b="1"/>
              <a:t>XCH</a:t>
            </a:r>
            <a:r>
              <a:rPr lang="en-US" altLang="zh-CN" sz="1800" b="1" baseline="-25000"/>
              <a:t>4</a:t>
            </a:r>
            <a:r>
              <a:rPr lang="zh-CN" altLang="zh-CN" sz="1800" b="1"/>
              <a:t>（下）时间序列</a:t>
            </a:r>
            <a:endParaRPr lang="zh-CN" altLang="en-US" sz="1800" b="1"/>
          </a:p>
        </p:txBody>
      </p:sp>
      <p:pic>
        <p:nvPicPr>
          <p:cNvPr id="31747" name="图片 5" descr="E:\博士论文—周敏强\plots\3\xco2_1.png">
            <a:extLst>
              <a:ext uri="{FF2B5EF4-FFF2-40B4-BE49-F238E27FC236}">
                <a16:creationId xmlns:a16="http://schemas.microsoft.com/office/drawing/2014/main" id="{1B3BC77B-85D1-4F9E-827D-3C45E6A5A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549275"/>
            <a:ext cx="69500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图片 6" descr="E:\博士论文—周敏强\plots\3\xch4_1.png">
            <a:extLst>
              <a:ext uri="{FF2B5EF4-FFF2-40B4-BE49-F238E27FC236}">
                <a16:creationId xmlns:a16="http://schemas.microsoft.com/office/drawing/2014/main" id="{7D4676BA-AA6E-4CAA-B3C7-6D159DBB5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3213100"/>
            <a:ext cx="6950075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5419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lnSpc>
                <a:spcPct val="150000"/>
              </a:lnSpc>
              <a:spcBef>
                <a:spcPct val="30000"/>
              </a:spcBef>
              <a:defRPr/>
            </a:pPr>
            <a:r>
              <a:rPr lang="en-US" altLang="zh-CN" b="1" dirty="0">
                <a:solidFill>
                  <a:srgbClr val="FF0000"/>
                </a:solidFill>
              </a:rPr>
              <a:t>Future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spcBef>
                <a:spcPct val="30000"/>
              </a:spcBef>
              <a:buNone/>
              <a:defRPr/>
            </a:pPr>
            <a:r>
              <a:rPr lang="en-US" altLang="zh-CN" sz="3800" b="1" dirty="0">
                <a:solidFill>
                  <a:srgbClr val="002060"/>
                </a:solidFill>
              </a:rPr>
              <a:t>Much more work to do with </a:t>
            </a:r>
            <a:r>
              <a:rPr lang="en-US" altLang="zh-CN" sz="3800" b="1" dirty="0" err="1">
                <a:solidFill>
                  <a:srgbClr val="002060"/>
                </a:solidFill>
              </a:rPr>
              <a:t>Xianghe</a:t>
            </a:r>
            <a:r>
              <a:rPr lang="en-US" altLang="zh-CN" sz="3800" b="1" dirty="0">
                <a:solidFill>
                  <a:srgbClr val="002060"/>
                </a:solidFill>
              </a:rPr>
              <a:t> 125HR…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002060"/>
                </a:solidFill>
              </a:rPr>
              <a:t>Starts to do  conventional measurements following  standard rules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002060"/>
                </a:solidFill>
              </a:rPr>
              <a:t>Employed to measure CO2 and validate satellite products of </a:t>
            </a:r>
            <a:r>
              <a:rPr lang="en-US" altLang="zh-CN" b="1" dirty="0" err="1">
                <a:solidFill>
                  <a:srgbClr val="002060"/>
                </a:solidFill>
              </a:rPr>
              <a:t>TanSat</a:t>
            </a:r>
            <a:r>
              <a:rPr lang="en-US" altLang="zh-CN" b="1" dirty="0">
                <a:solidFill>
                  <a:srgbClr val="002060"/>
                </a:solidFill>
              </a:rPr>
              <a:t>, GOSAT-2, OCO-2, TROPOMI, etc.</a:t>
            </a:r>
          </a:p>
          <a:p>
            <a:pPr marL="285750" indent="-285750">
              <a:lnSpc>
                <a:spcPct val="150000"/>
              </a:lnSpc>
              <a:spcBef>
                <a:spcPct val="30000"/>
              </a:spcBef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srgbClr val="002060"/>
                </a:solidFill>
              </a:rPr>
              <a:t> To become a member of TCCON and NDACC networks</a:t>
            </a:r>
          </a:p>
          <a:p>
            <a:endParaRPr lang="en-GB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FDBF70D-506C-4710-A115-3776F9E63B93}"/>
              </a:ext>
            </a:extLst>
          </p:cNvPr>
          <p:cNvSpPr txBox="1">
            <a:spLocks noChangeArrowheads="1"/>
          </p:cNvSpPr>
          <p:nvPr/>
        </p:nvSpPr>
        <p:spPr>
          <a:xfrm>
            <a:off x="827584" y="5589240"/>
            <a:ext cx="7200900" cy="1108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i="1" dirty="0">
                <a:solidFill>
                  <a:srgbClr val="FF0000"/>
                </a:solidFill>
              </a:rPr>
              <a:t>Thanks for your attention!</a:t>
            </a:r>
            <a:endParaRPr lang="zh-CN" altLang="zh-CN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21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28" y="-9128"/>
            <a:ext cx="9158028" cy="686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58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70"/>
            <a:ext cx="9141924" cy="682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413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0" y="4191"/>
            <a:ext cx="9157320" cy="682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393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9" y="0"/>
            <a:ext cx="902261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694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208942" cy="685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9642DC1-BDCC-48DA-B7D8-E3F6E5D660DB}"/>
              </a:ext>
            </a:extLst>
          </p:cNvPr>
          <p:cNvSpPr/>
          <p:nvPr/>
        </p:nvSpPr>
        <p:spPr>
          <a:xfrm>
            <a:off x="283991" y="141787"/>
            <a:ext cx="8640960" cy="5900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736DA-2A2D-4276-B375-2D4D6FFD2933}"/>
              </a:ext>
            </a:extLst>
          </p:cNvPr>
          <p:cNvSpPr txBox="1"/>
          <p:nvPr/>
        </p:nvSpPr>
        <p:spPr>
          <a:xfrm>
            <a:off x="827584" y="188640"/>
            <a:ext cx="6939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AOGS, Spectrometer for measuring Atmospheric CO2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02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0"/>
            <a:ext cx="7699747" cy="908051"/>
          </a:xfrm>
        </p:spPr>
        <p:txBody>
          <a:bodyPr>
            <a:noAutofit/>
          </a:bodyPr>
          <a:lstStyle/>
          <a:p>
            <a:r>
              <a:rPr lang="fr-FR" altLang="zh-CN" sz="2800" b="0" cap="none" dirty="0">
                <a:solidFill>
                  <a:srgbClr val="FF0000"/>
                </a:solidFill>
              </a:rPr>
              <a:t> Three </a:t>
            </a:r>
            <a:r>
              <a:rPr lang="fr-FR" altLang="zh-CN" sz="2800" dirty="0">
                <a:solidFill>
                  <a:srgbClr val="FF0000"/>
                </a:solidFill>
              </a:rPr>
              <a:t>O</a:t>
            </a:r>
            <a:r>
              <a:rPr lang="fr-FR" altLang="zh-CN" sz="2800" b="0" cap="none" dirty="0">
                <a:solidFill>
                  <a:srgbClr val="FF0000"/>
                </a:solidFill>
              </a:rPr>
              <a:t>bservational modes: Nadir, Target, Sun-glint </a:t>
            </a:r>
            <a:r>
              <a:rPr lang="en-US" altLang="zh-CN" sz="2000" b="0" cap="none" dirty="0">
                <a:solidFill>
                  <a:srgbClr val="FF0000"/>
                </a:solidFill>
              </a:rPr>
              <a:t>                                </a:t>
            </a:r>
            <a:endParaRPr lang="zh-CN" altLang="en-US" sz="2000" b="0" cap="none" dirty="0">
              <a:solidFill>
                <a:srgbClr val="FF0000"/>
              </a:solidFill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8525"/>
            <a:ext cx="9144000" cy="5959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656255"/>
              </p:ext>
            </p:extLst>
          </p:nvPr>
        </p:nvGraphicFramePr>
        <p:xfrm>
          <a:off x="251520" y="1604797"/>
          <a:ext cx="396044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Parameter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Specification</a:t>
                      </a:r>
                      <a:endParaRPr lang="zh-CN" altLang="en-US" sz="19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Orbit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Sun synchronous</a:t>
                      </a:r>
                      <a:endParaRPr lang="zh-CN" altLang="en-US" sz="19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Orbit Altitude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700 km</a:t>
                      </a:r>
                      <a:endParaRPr lang="zh-CN" altLang="en-US" sz="19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Orbit inclination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98</a:t>
                      </a:r>
                      <a:r>
                        <a:rPr lang="en-US" altLang="zh-CN" sz="1900" baseline="30000" dirty="0"/>
                        <a:t>◦</a:t>
                      </a:r>
                      <a:endParaRPr lang="zh-CN" altLang="en-US" sz="1900" baseline="300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Over Local</a:t>
                      </a:r>
                      <a:r>
                        <a:rPr lang="en-US" altLang="zh-CN" sz="1900" baseline="0" dirty="0"/>
                        <a:t> Time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13:30+/-30</a:t>
                      </a:r>
                      <a:endParaRPr lang="zh-CN" altLang="en-US" sz="19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Payload WT</a:t>
                      </a:r>
                      <a:endParaRPr lang="zh-CN" altLang="en-US" sz="19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900" dirty="0"/>
                        <a:t>500 kg</a:t>
                      </a:r>
                      <a:endParaRPr lang="zh-CN" altLang="en-US" sz="1900" dirty="0"/>
                    </a:p>
                  </a:txBody>
                  <a:tcPr marT="60960" marB="6096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11960" y="1604797"/>
            <a:ext cx="3816424" cy="38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673992" y="1496397"/>
            <a:ext cx="892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TANSAT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87846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931</Words>
  <Application>Microsoft Office PowerPoint</Application>
  <PresentationFormat>全屏显示(4:3)</PresentationFormat>
  <Paragraphs>131</Paragraphs>
  <Slides>34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 Unicode MS</vt:lpstr>
      <vt:lpstr>黑体</vt:lpstr>
      <vt:lpstr>宋体</vt:lpstr>
      <vt:lpstr>Arial</vt:lpstr>
      <vt:lpstr>Calibri</vt:lpstr>
      <vt:lpstr>Wingdings</vt:lpstr>
      <vt:lpstr>Office 主题​​</vt:lpstr>
      <vt:lpstr>Progresses in Infrastructure for Validation of Satellite Products over Northern China</vt:lpstr>
      <vt:lpstr>Outline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Three Observational modes: Nadir, Target, Sun-glint                                 </vt:lpstr>
      <vt:lpstr>XCO2 Retrieval from Chinese TanSat</vt:lpstr>
      <vt:lpstr>Status of TanSat</vt:lpstr>
      <vt:lpstr>Outline</vt:lpstr>
      <vt:lpstr>FTS (IFS125) Site Distribution</vt:lpstr>
      <vt:lpstr>Beijing, Xianghe, and Xinglong Stations</vt:lpstr>
      <vt:lpstr>Xianghe IFS125HR</vt:lpstr>
      <vt:lpstr>Testing measurements with InGaAs: Lamp spectra(Left); Solar spectra(Right)</vt:lpstr>
      <vt:lpstr>Testing measurements with InSb:  Solar spectra with 4 filters</vt:lpstr>
      <vt:lpstr>New PICARRO G2301 in Xianghe Station CO2/CH4/H2O</vt:lpstr>
      <vt:lpstr>PowerPoint 演示文稿</vt:lpstr>
      <vt:lpstr>Experimental &amp; Administration Building</vt:lpstr>
      <vt:lpstr>PowerPoint 演示文稿</vt:lpstr>
      <vt:lpstr>VHF/MST radar for measuring wind </vt:lpstr>
      <vt:lpstr>100mmeterogical tower</vt:lpstr>
      <vt:lpstr>Objectives of XH Station</vt:lpstr>
      <vt:lpstr>Outline</vt:lpstr>
      <vt:lpstr>Beijing, Xianghe, and Xinglong Stations</vt:lpstr>
      <vt:lpstr>Xinglong Astronomical Observatory</vt:lpstr>
      <vt:lpstr>Xinglong Atmospheric Background Observational Station (XLABOS)  大气本底观测网兴隆站</vt:lpstr>
      <vt:lpstr>PowerPoint 演示文稿</vt:lpstr>
      <vt:lpstr>Xinglong IFS125M</vt:lpstr>
      <vt:lpstr>PowerPoint 演示文稿</vt:lpstr>
      <vt:lpstr>PowerPoint 演示文稿</vt:lpstr>
      <vt:lpstr>PowerPoint 演示文稿</vt:lpstr>
      <vt:lpstr>Future Plan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Validation of Satellite Products over Northern China by Ground-based MAX-DOAS and FTIR Spectroscopy</dc:title>
  <dc:creator>lenovo</dc:creator>
  <cp:lastModifiedBy>LAGEO-PC 201602</cp:lastModifiedBy>
  <cp:revision>50</cp:revision>
  <dcterms:created xsi:type="dcterms:W3CDTF">2017-11-17T08:27:15Z</dcterms:created>
  <dcterms:modified xsi:type="dcterms:W3CDTF">2018-06-13T07:11:25Z</dcterms:modified>
</cp:coreProperties>
</file>